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Lst>
  <p:sldSz cy="5143500" cx="9144000"/>
  <p:notesSz cx="6858000" cy="9144000"/>
  <p:embeddedFontLst>
    <p:embeddedFont>
      <p:font typeface="PT Sans"/>
      <p:regular r:id="rId24"/>
      <p:bold r:id="rId25"/>
      <p:italic r:id="rId26"/>
      <p:boldItalic r:id="rId2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16">
          <p15:clr>
            <a:srgbClr val="747775"/>
          </p15:clr>
        </p15:guide>
        <p15:guide id="2" pos="2948">
          <p15:clr>
            <a:srgbClr val="747775"/>
          </p15:clr>
        </p15:guide>
        <p15:guide id="3" pos="624">
          <p15:clr>
            <a:srgbClr val="747775"/>
          </p15:clr>
        </p15:guide>
        <p15:guide id="4" pos="5108">
          <p15:clr>
            <a:srgbClr val="747775"/>
          </p15:clr>
        </p15:guide>
        <p15:guide id="5" pos="5564">
          <p15:clr>
            <a:srgbClr val="747775"/>
          </p15:clr>
        </p15:guide>
        <p15:guide id="6" pos="5329">
          <p15:clr>
            <a:srgbClr val="747775"/>
          </p15:clr>
        </p15:guide>
        <p15:guide id="7" orient="horz" pos="1401">
          <p15:clr>
            <a:srgbClr val="747775"/>
          </p15:clr>
        </p15:guide>
        <p15:guide id="8" orient="horz" pos="2394">
          <p15:clr>
            <a:srgbClr val="747775"/>
          </p15:clr>
        </p15:guide>
        <p15:guide id="9" orient="horz" pos="3033">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16" orient="horz"/>
        <p:guide pos="2948"/>
        <p:guide pos="624"/>
        <p:guide pos="5108"/>
        <p:guide pos="5564"/>
        <p:guide pos="5329"/>
        <p:guide pos="1401" orient="horz"/>
        <p:guide pos="2394" orient="horz"/>
        <p:guide pos="3033" orient="horz"/>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font" Target="fonts/PTSans-regular.fntdata"/><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PTSans-italic.fntdata"/><Relationship Id="rId25" Type="http://schemas.openxmlformats.org/officeDocument/2006/relationships/font" Target="fonts/PTSans-bold.fntdata"/><Relationship Id="rId27" Type="http://schemas.openxmlformats.org/officeDocument/2006/relationships/font" Target="fonts/PTSans-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g3b454ac3d33_0_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0" name="Google Shape;150;g3b454ac3d33_0_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g3d915cde14f_1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0" name="Google Shape;160;g3d915cde14f_1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g3d915cde14f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1" name="Google Shape;171;g3d915cde14f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g3d915cde14f_1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2" name="Google Shape;182;g3d915cde14f_1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g3b454ac3d33_0_1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0" name="Google Shape;200;g3b454ac3d33_0_1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g3b454ac3d33_0_1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1" name="Google Shape;211;g3b454ac3d33_0_1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g3b454ac3d33_0_1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1" name="Google Shape;221;g3b454ac3d33_0_1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g3b454ac3d33_0_1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1" name="Google Shape;231;g3b454ac3d33_0_1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g252946675a3_2_1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1" name="Google Shape;241;g252946675a3_2_1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g2e1581c6b75_0_4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 name="Google Shape;58;g2e1581c6b75_0_4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g3b454ac3d33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 name="Google Shape;68;g3b454ac3d3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g3b454ac3d33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 name="Google Shape;78;g3b454ac3d33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g3e123d1fbd6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8" name="Google Shape;88;g3e123d1fbd6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g3b454ac3d33_0_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0" name="Google Shape;100;g3b454ac3d33_0_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g3b454ac3d33_0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2" name="Google Shape;112;g3b454ac3d33_0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g3b454ac3d33_0_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0" name="Google Shape;130;g3b454ac3d33_0_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g3b454ac3d33_0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0" name="Google Shape;140;g3b454ac3d33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l"/>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l"/>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l"/>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l"/>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l"/>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l"/>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l"/>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l"/>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l"/>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l"/>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l"/>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pl"/>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1.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hyperlink" Target="https://www.judiciary.uk/wp-content/uploads/2026/03/Interim-Report-and-Consultation-Use-of-AI-for-Preparing-Court-Docume.pdf" TargetMode="Externa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4.png"/><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hyperlink" Target="https://www.judiciary.uk/wp-content/uploads/2025/10/Artificial-Intelligence-AI-Guidance-for-Judicial-Office-Holders-2.pdf" TargetMode="External"/><Relationship Id="rId4" Type="http://schemas.openxmlformats.org/officeDocument/2006/relationships/hyperlink" Target="https://www.fct-cf.ca/Content/assets/pdf/base/FC-Updated-AI-Notice-EN.pdf" TargetMode="External"/><Relationship Id="rId5" Type="http://schemas.openxmlformats.org/officeDocument/2006/relationships/hyperlink" Target="https://www.barcouncilethics.co.uk/wp-content/uploads/2024/01/Considerations-when-using-ChatGPT-and-Generative-AI-Software-based-on-large-language-models-January-2024.pdf" TargetMode="External"/><Relationship Id="rId6" Type="http://schemas.openxmlformats.org/officeDocument/2006/relationships/image" Target="../media/image11.png"/><Relationship Id="rId7" Type="http://schemas.openxmlformats.org/officeDocument/2006/relationships/image" Target="../media/image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hyperlink" Target="https://www.kennedyslaw.com/en/thought-leadership/article/2025/ai-the-expectations-for-expert-witnesses/" TargetMode="External"/><Relationship Id="rId4" Type="http://schemas.openxmlformats.org/officeDocument/2006/relationships/hyperlink" Target="https://taecdn.b-cdn.net/wordpress/wp-content/uploads/2026/02/fs-26-01-AI.pdf" TargetMode="External"/><Relationship Id="rId5" Type="http://schemas.openxmlformats.org/officeDocument/2006/relationships/image" Target="../media/image1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1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1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2.png"/><Relationship Id="rId4" Type="http://schemas.openxmlformats.org/officeDocument/2006/relationships/image" Target="../media/image9.png"/><Relationship Id="rId5" Type="http://schemas.openxmlformats.org/officeDocument/2006/relationships/hyperlink" Target="https://fastdatascience.com/legal-ai/ireland-expert-witness-conference/"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1.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1.png"/><Relationship Id="rId4" Type="http://schemas.openxmlformats.org/officeDocument/2006/relationships/image" Target="../media/image3.png"/><Relationship Id="rId5"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1.png"/><Relationship Id="rId4" Type="http://schemas.openxmlformats.org/officeDocument/2006/relationships/image" Target="../media/image6.png"/><Relationship Id="rId5"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pic>
        <p:nvPicPr>
          <p:cNvPr id="54" name="Google Shape;54;p13"/>
          <p:cNvPicPr preferRelativeResize="0"/>
          <p:nvPr/>
        </p:nvPicPr>
        <p:blipFill>
          <a:blip r:embed="rId3">
            <a:alphaModFix/>
          </a:blip>
          <a:stretch>
            <a:fillRect/>
          </a:stretch>
        </p:blipFill>
        <p:spPr>
          <a:xfrm>
            <a:off x="3596500" y="4334125"/>
            <a:ext cx="1951000" cy="465200"/>
          </a:xfrm>
          <a:prstGeom prst="rect">
            <a:avLst/>
          </a:prstGeom>
          <a:noFill/>
          <a:ln>
            <a:noFill/>
          </a:ln>
        </p:spPr>
      </p:pic>
      <p:sp>
        <p:nvSpPr>
          <p:cNvPr id="55" name="Google Shape;55;p13"/>
          <p:cNvSpPr txBox="1"/>
          <p:nvPr/>
        </p:nvSpPr>
        <p:spPr>
          <a:xfrm>
            <a:off x="0" y="487175"/>
            <a:ext cx="9144000" cy="3817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pl" sz="4100">
                <a:solidFill>
                  <a:srgbClr val="102A38"/>
                </a:solidFill>
                <a:latin typeface="PT Sans"/>
                <a:ea typeface="PT Sans"/>
                <a:cs typeface="PT Sans"/>
                <a:sym typeface="PT Sans"/>
              </a:rPr>
              <a:t>The Role of Artificial Intelligence in Expert Investigations and the Preparation of reports</a:t>
            </a:r>
            <a:endParaRPr b="1" sz="4100">
              <a:solidFill>
                <a:srgbClr val="102A38"/>
              </a:solidFill>
              <a:latin typeface="PT Sans"/>
              <a:ea typeface="PT Sans"/>
              <a:cs typeface="PT Sans"/>
              <a:sym typeface="PT Sans"/>
            </a:endParaRPr>
          </a:p>
          <a:p>
            <a:pPr indent="0" lvl="0" marL="0" rtl="0" algn="ctr">
              <a:spcBef>
                <a:spcPts val="0"/>
              </a:spcBef>
              <a:spcAft>
                <a:spcPts val="0"/>
              </a:spcAft>
              <a:buNone/>
            </a:pPr>
            <a:r>
              <a:t/>
            </a:r>
            <a:endParaRPr b="1" sz="4100">
              <a:solidFill>
                <a:srgbClr val="102A38"/>
              </a:solidFill>
              <a:latin typeface="PT Sans"/>
              <a:ea typeface="PT Sans"/>
              <a:cs typeface="PT Sans"/>
              <a:sym typeface="PT Sans"/>
            </a:endParaRPr>
          </a:p>
          <a:p>
            <a:pPr indent="0" lvl="0" marL="0" rtl="0" algn="ctr">
              <a:spcBef>
                <a:spcPts val="0"/>
              </a:spcBef>
              <a:spcAft>
                <a:spcPts val="0"/>
              </a:spcAft>
              <a:buNone/>
            </a:pPr>
            <a:r>
              <a:rPr lang="pl" sz="2400">
                <a:solidFill>
                  <a:srgbClr val="102A38"/>
                </a:solidFill>
                <a:latin typeface="PT Sans"/>
                <a:ea typeface="PT Sans"/>
                <a:cs typeface="PT Sans"/>
                <a:sym typeface="PT Sans"/>
              </a:rPr>
              <a:t>Thomas Wood</a:t>
            </a:r>
            <a:endParaRPr sz="2400">
              <a:solidFill>
                <a:srgbClr val="102A38"/>
              </a:solidFill>
              <a:latin typeface="PT Sans"/>
              <a:ea typeface="PT Sans"/>
              <a:cs typeface="PT Sans"/>
              <a:sym typeface="PT Sans"/>
            </a:endParaRPr>
          </a:p>
          <a:p>
            <a:pPr indent="0" lvl="0" marL="0" rtl="0" algn="ctr">
              <a:spcBef>
                <a:spcPts val="0"/>
              </a:spcBef>
              <a:spcAft>
                <a:spcPts val="0"/>
              </a:spcAft>
              <a:buNone/>
            </a:pPr>
            <a:r>
              <a:rPr lang="pl" sz="2400">
                <a:solidFill>
                  <a:srgbClr val="102A38"/>
                </a:solidFill>
                <a:latin typeface="PT Sans"/>
                <a:ea typeface="PT Sans"/>
                <a:cs typeface="PT Sans"/>
                <a:sym typeface="PT Sans"/>
              </a:rPr>
              <a:t>Director, Fast Data Science</a:t>
            </a:r>
            <a:endParaRPr sz="2400">
              <a:solidFill>
                <a:srgbClr val="102A38"/>
              </a:solidFill>
              <a:latin typeface="PT Sans"/>
              <a:ea typeface="PT Sans"/>
              <a:cs typeface="PT Sans"/>
              <a:sym typeface="PT Sans"/>
            </a:endParaRPr>
          </a:p>
          <a:p>
            <a:pPr indent="0" lvl="0" marL="0" rtl="0" algn="ctr">
              <a:spcBef>
                <a:spcPts val="0"/>
              </a:spcBef>
              <a:spcAft>
                <a:spcPts val="0"/>
              </a:spcAft>
              <a:buNone/>
            </a:pPr>
            <a:r>
              <a:rPr lang="pl" sz="2400">
                <a:solidFill>
                  <a:srgbClr val="102A38"/>
                </a:solidFill>
                <a:latin typeface="PT Sans"/>
                <a:ea typeface="PT Sans"/>
                <a:cs typeface="PT Sans"/>
                <a:sym typeface="PT Sans"/>
              </a:rPr>
              <a:t>Expert Witness CUBS certificate</a:t>
            </a:r>
            <a:endParaRPr sz="2400">
              <a:solidFill>
                <a:srgbClr val="102A38"/>
              </a:solidFill>
              <a:latin typeface="PT Sans"/>
              <a:ea typeface="PT Sans"/>
              <a:cs typeface="PT Sans"/>
              <a:sym typeface="PT Sans"/>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p22"/>
          <p:cNvSpPr txBox="1"/>
          <p:nvPr/>
        </p:nvSpPr>
        <p:spPr>
          <a:xfrm>
            <a:off x="688850" y="1347550"/>
            <a:ext cx="7734000" cy="212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pl">
                <a:solidFill>
                  <a:srgbClr val="102A38"/>
                </a:solidFill>
                <a:highlight>
                  <a:srgbClr val="FFFFFF"/>
                </a:highlight>
                <a:latin typeface="PT Sans"/>
                <a:ea typeface="PT Sans"/>
                <a:cs typeface="PT Sans"/>
                <a:sym typeface="PT Sans"/>
              </a:rPr>
              <a:t>An expert witness report should declare the use of AI and the author should record all prompts used, as well as the version of LLM that was used to generate the </a:t>
            </a:r>
            <a:r>
              <a:rPr lang="pl">
                <a:solidFill>
                  <a:srgbClr val="102A38"/>
                </a:solidFill>
                <a:highlight>
                  <a:srgbClr val="FFFFFF"/>
                </a:highlight>
                <a:latin typeface="PT Sans"/>
                <a:ea typeface="PT Sans"/>
                <a:cs typeface="PT Sans"/>
                <a:sym typeface="PT Sans"/>
              </a:rPr>
              <a:t>outputs</a:t>
            </a:r>
            <a:r>
              <a:rPr lang="pl">
                <a:solidFill>
                  <a:srgbClr val="102A38"/>
                </a:solidFill>
                <a:highlight>
                  <a:srgbClr val="FFFFFF"/>
                </a:highlight>
                <a:latin typeface="PT Sans"/>
                <a:ea typeface="PT Sans"/>
                <a:cs typeface="PT Sans"/>
                <a:sym typeface="PT Sans"/>
              </a:rPr>
              <a:t>.</a:t>
            </a:r>
            <a:endParaRPr>
              <a:solidFill>
                <a:srgbClr val="102A38"/>
              </a:solidFill>
              <a:highlight>
                <a:srgbClr val="FFFFFF"/>
              </a:highlight>
              <a:latin typeface="PT Sans"/>
              <a:ea typeface="PT Sans"/>
              <a:cs typeface="PT Sans"/>
              <a:sym typeface="PT Sans"/>
            </a:endParaRPr>
          </a:p>
          <a:p>
            <a:pPr indent="0" lvl="0" marL="0" rtl="0" algn="l">
              <a:spcBef>
                <a:spcPts val="0"/>
              </a:spcBef>
              <a:spcAft>
                <a:spcPts val="0"/>
              </a:spcAft>
              <a:buNone/>
            </a:pPr>
            <a:r>
              <a:t/>
            </a:r>
            <a:endParaRPr>
              <a:solidFill>
                <a:srgbClr val="102A38"/>
              </a:solidFill>
              <a:highlight>
                <a:srgbClr val="FFFFFF"/>
              </a:highlight>
              <a:latin typeface="PT Sans"/>
              <a:ea typeface="PT Sans"/>
              <a:cs typeface="PT Sans"/>
              <a:sym typeface="PT Sans"/>
            </a:endParaRPr>
          </a:p>
          <a:p>
            <a:pPr indent="0" lvl="0" marL="0" rtl="0" algn="l">
              <a:spcBef>
                <a:spcPts val="0"/>
              </a:spcBef>
              <a:spcAft>
                <a:spcPts val="0"/>
              </a:spcAft>
              <a:buNone/>
            </a:pPr>
            <a:r>
              <a:rPr lang="pl">
                <a:solidFill>
                  <a:srgbClr val="102A38"/>
                </a:solidFill>
                <a:highlight>
                  <a:srgbClr val="FFFFFF"/>
                </a:highlight>
                <a:latin typeface="PT Sans"/>
                <a:ea typeface="PT Sans"/>
                <a:cs typeface="PT Sans"/>
                <a:sym typeface="PT Sans"/>
              </a:rPr>
              <a:t>Be </a:t>
            </a:r>
            <a:r>
              <a:rPr lang="pl">
                <a:solidFill>
                  <a:srgbClr val="102A38"/>
                </a:solidFill>
                <a:highlight>
                  <a:srgbClr val="FFFFFF"/>
                </a:highlight>
                <a:latin typeface="PT Sans"/>
                <a:ea typeface="PT Sans"/>
                <a:cs typeface="PT Sans"/>
                <a:sym typeface="PT Sans"/>
              </a:rPr>
              <a:t>aware</a:t>
            </a:r>
            <a:r>
              <a:rPr lang="pl">
                <a:solidFill>
                  <a:srgbClr val="102A38"/>
                </a:solidFill>
                <a:highlight>
                  <a:srgbClr val="FFFFFF"/>
                </a:highlight>
                <a:latin typeface="PT Sans"/>
                <a:ea typeface="PT Sans"/>
                <a:cs typeface="PT Sans"/>
                <a:sym typeface="PT Sans"/>
              </a:rPr>
              <a:t> that an LLM takes into account the context of previous prompts, </a:t>
            </a:r>
            <a:r>
              <a:rPr lang="pl">
                <a:solidFill>
                  <a:srgbClr val="102A38"/>
                </a:solidFill>
                <a:highlight>
                  <a:srgbClr val="FFFFFF"/>
                </a:highlight>
                <a:latin typeface="PT Sans"/>
                <a:ea typeface="PT Sans"/>
                <a:cs typeface="PT Sans"/>
                <a:sym typeface="PT Sans"/>
              </a:rPr>
              <a:t>unless</a:t>
            </a:r>
            <a:r>
              <a:rPr lang="pl">
                <a:solidFill>
                  <a:srgbClr val="102A38"/>
                </a:solidFill>
                <a:highlight>
                  <a:srgbClr val="FFFFFF"/>
                </a:highlight>
                <a:latin typeface="PT Sans"/>
                <a:ea typeface="PT Sans"/>
                <a:cs typeface="PT Sans"/>
                <a:sym typeface="PT Sans"/>
              </a:rPr>
              <a:t> you have started a new conversation.</a:t>
            </a:r>
            <a:endParaRPr>
              <a:solidFill>
                <a:srgbClr val="102A38"/>
              </a:solidFill>
              <a:highlight>
                <a:srgbClr val="FFFFFF"/>
              </a:highlight>
              <a:latin typeface="PT Sans"/>
              <a:ea typeface="PT Sans"/>
              <a:cs typeface="PT Sans"/>
              <a:sym typeface="PT Sans"/>
            </a:endParaRPr>
          </a:p>
          <a:p>
            <a:pPr indent="0" lvl="0" marL="0" rtl="0" algn="l">
              <a:spcBef>
                <a:spcPts val="0"/>
              </a:spcBef>
              <a:spcAft>
                <a:spcPts val="0"/>
              </a:spcAft>
              <a:buNone/>
            </a:pPr>
            <a:r>
              <a:t/>
            </a:r>
            <a:endParaRPr>
              <a:solidFill>
                <a:srgbClr val="102A38"/>
              </a:solidFill>
              <a:highlight>
                <a:srgbClr val="FFFFFF"/>
              </a:highlight>
              <a:latin typeface="PT Sans"/>
              <a:ea typeface="PT Sans"/>
              <a:cs typeface="PT Sans"/>
              <a:sym typeface="PT Sans"/>
            </a:endParaRPr>
          </a:p>
          <a:p>
            <a:pPr indent="0" lvl="0" marL="0" rtl="0" algn="l">
              <a:spcBef>
                <a:spcPts val="0"/>
              </a:spcBef>
              <a:spcAft>
                <a:spcPts val="0"/>
              </a:spcAft>
              <a:buNone/>
            </a:pPr>
            <a:r>
              <a:rPr lang="pl">
                <a:solidFill>
                  <a:srgbClr val="102A38"/>
                </a:solidFill>
                <a:highlight>
                  <a:srgbClr val="FFFFFF"/>
                </a:highlight>
                <a:latin typeface="PT Sans"/>
                <a:ea typeface="PT Sans"/>
                <a:cs typeface="PT Sans"/>
                <a:sym typeface="PT Sans"/>
              </a:rPr>
              <a:t>Intellectual Property Infringement and brand association: content generated by LLMs may violate intellectual property rights. See </a:t>
            </a:r>
            <a:r>
              <a:rPr i="1" lang="pl">
                <a:solidFill>
                  <a:srgbClr val="102A38"/>
                </a:solidFill>
                <a:highlight>
                  <a:srgbClr val="FFFFFF"/>
                </a:highlight>
                <a:latin typeface="PT Sans"/>
                <a:ea typeface="PT Sans"/>
                <a:cs typeface="PT Sans"/>
                <a:sym typeface="PT Sans"/>
              </a:rPr>
              <a:t>Getty Images v Stability AI</a:t>
            </a:r>
            <a:r>
              <a:rPr lang="pl">
                <a:solidFill>
                  <a:srgbClr val="102A38"/>
                </a:solidFill>
                <a:highlight>
                  <a:srgbClr val="FFFFFF"/>
                </a:highlight>
                <a:latin typeface="PT Sans"/>
                <a:ea typeface="PT Sans"/>
                <a:cs typeface="PT Sans"/>
                <a:sym typeface="PT Sans"/>
              </a:rPr>
              <a:t> (2025) - Getty alleged that Stability’s generated images violated their trademark rights. </a:t>
            </a:r>
            <a:endParaRPr>
              <a:solidFill>
                <a:srgbClr val="102A38"/>
              </a:solidFill>
              <a:highlight>
                <a:srgbClr val="FFFFFF"/>
              </a:highlight>
              <a:latin typeface="PT Sans"/>
              <a:ea typeface="PT Sans"/>
              <a:cs typeface="PT Sans"/>
              <a:sym typeface="PT Sans"/>
            </a:endParaRPr>
          </a:p>
        </p:txBody>
      </p:sp>
      <p:sp>
        <p:nvSpPr>
          <p:cNvPr id="153" name="Google Shape;153;p22"/>
          <p:cNvSpPr txBox="1"/>
          <p:nvPr/>
        </p:nvSpPr>
        <p:spPr>
          <a:xfrm>
            <a:off x="647300" y="377375"/>
            <a:ext cx="8496600" cy="708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pl" sz="3400">
                <a:solidFill>
                  <a:srgbClr val="102A38"/>
                </a:solidFill>
                <a:latin typeface="PT Sans"/>
                <a:ea typeface="PT Sans"/>
                <a:cs typeface="PT Sans"/>
                <a:sym typeface="PT Sans"/>
              </a:rPr>
              <a:t>Transparency, disclosure, IP</a:t>
            </a:r>
            <a:endParaRPr b="1" sz="3500">
              <a:solidFill>
                <a:srgbClr val="102A38"/>
              </a:solidFill>
              <a:latin typeface="PT Sans"/>
              <a:ea typeface="PT Sans"/>
              <a:cs typeface="PT Sans"/>
              <a:sym typeface="PT Sans"/>
            </a:endParaRPr>
          </a:p>
        </p:txBody>
      </p:sp>
      <p:sp>
        <p:nvSpPr>
          <p:cNvPr id="154" name="Google Shape;154;p22"/>
          <p:cNvSpPr/>
          <p:nvPr/>
        </p:nvSpPr>
        <p:spPr>
          <a:xfrm>
            <a:off x="3648675" y="1017713"/>
            <a:ext cx="5495400" cy="62400"/>
          </a:xfrm>
          <a:prstGeom prst="rect">
            <a:avLst/>
          </a:prstGeom>
          <a:solidFill>
            <a:srgbClr val="7FED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22"/>
          <p:cNvSpPr/>
          <p:nvPr/>
        </p:nvSpPr>
        <p:spPr>
          <a:xfrm>
            <a:off x="3521875" y="1016788"/>
            <a:ext cx="63300" cy="63300"/>
          </a:xfrm>
          <a:prstGeom prst="rect">
            <a:avLst/>
          </a:prstGeom>
          <a:solidFill>
            <a:srgbClr val="7FED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22"/>
          <p:cNvSpPr/>
          <p:nvPr/>
        </p:nvSpPr>
        <p:spPr>
          <a:xfrm>
            <a:off x="3391500" y="1016788"/>
            <a:ext cx="63300" cy="63300"/>
          </a:xfrm>
          <a:prstGeom prst="rect">
            <a:avLst/>
          </a:prstGeom>
          <a:solidFill>
            <a:srgbClr val="C8F9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57" name="Google Shape;157;p22"/>
          <p:cNvPicPr preferRelativeResize="0"/>
          <p:nvPr/>
        </p:nvPicPr>
        <p:blipFill>
          <a:blip r:embed="rId3">
            <a:alphaModFix/>
          </a:blip>
          <a:stretch>
            <a:fillRect/>
          </a:stretch>
        </p:blipFill>
        <p:spPr>
          <a:xfrm>
            <a:off x="925" y="4815125"/>
            <a:ext cx="9142149" cy="3283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p23"/>
          <p:cNvSpPr txBox="1"/>
          <p:nvPr/>
        </p:nvSpPr>
        <p:spPr>
          <a:xfrm>
            <a:off x="688850" y="1347550"/>
            <a:ext cx="7734000" cy="1046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pl">
                <a:solidFill>
                  <a:srgbClr val="102A38"/>
                </a:solidFill>
                <a:highlight>
                  <a:schemeClr val="lt1"/>
                </a:highlight>
                <a:latin typeface="PT Sans"/>
                <a:ea typeface="PT Sans"/>
                <a:cs typeface="PT Sans"/>
                <a:sym typeface="PT Sans"/>
              </a:rPr>
              <a:t>The UK Bar Council’s guidance also highlights the “Black Box syndrome”: the lack of explainability.</a:t>
            </a:r>
            <a:endParaRPr>
              <a:solidFill>
                <a:srgbClr val="102A38"/>
              </a:solidFill>
              <a:highlight>
                <a:schemeClr val="lt1"/>
              </a:highlight>
              <a:latin typeface="PT Sans"/>
              <a:ea typeface="PT Sans"/>
              <a:cs typeface="PT Sans"/>
              <a:sym typeface="PT Sans"/>
            </a:endParaRPr>
          </a:p>
          <a:p>
            <a:pPr indent="0" lvl="0" marL="0" rtl="0" algn="l">
              <a:spcBef>
                <a:spcPts val="0"/>
              </a:spcBef>
              <a:spcAft>
                <a:spcPts val="0"/>
              </a:spcAft>
              <a:buNone/>
            </a:pPr>
            <a:r>
              <a:t/>
            </a:r>
            <a:endParaRPr>
              <a:solidFill>
                <a:srgbClr val="102A38"/>
              </a:solidFill>
              <a:highlight>
                <a:schemeClr val="lt1"/>
              </a:highlight>
              <a:latin typeface="PT Sans"/>
              <a:ea typeface="PT Sans"/>
              <a:cs typeface="PT Sans"/>
              <a:sym typeface="PT Sans"/>
            </a:endParaRPr>
          </a:p>
          <a:p>
            <a:pPr indent="0" lvl="0" marL="0" rtl="0" algn="l">
              <a:spcBef>
                <a:spcPts val="0"/>
              </a:spcBef>
              <a:spcAft>
                <a:spcPts val="0"/>
              </a:spcAft>
              <a:buClr>
                <a:schemeClr val="dk1"/>
              </a:buClr>
              <a:buSzPts val="1100"/>
              <a:buFont typeface="Arial"/>
              <a:buNone/>
            </a:pPr>
            <a:r>
              <a:rPr lang="pl">
                <a:solidFill>
                  <a:srgbClr val="102A38"/>
                </a:solidFill>
                <a:highlight>
                  <a:schemeClr val="lt1"/>
                </a:highlight>
                <a:latin typeface="PT Sans"/>
                <a:ea typeface="PT Sans"/>
                <a:cs typeface="PT Sans"/>
                <a:sym typeface="PT Sans"/>
              </a:rPr>
              <a:t>OpenAI’s models are closed source and closed weights</a:t>
            </a:r>
            <a:r>
              <a:rPr lang="pl">
                <a:latin typeface="PT Sans"/>
                <a:ea typeface="PT Sans"/>
                <a:cs typeface="PT Sans"/>
                <a:sym typeface="PT Sans"/>
              </a:rPr>
              <a:t> (we don’t really know how they work!)</a:t>
            </a:r>
            <a:r>
              <a:rPr lang="pl">
                <a:solidFill>
                  <a:srgbClr val="102A38"/>
                </a:solidFill>
                <a:highlight>
                  <a:schemeClr val="lt1"/>
                </a:highlight>
                <a:latin typeface="PT Sans"/>
                <a:ea typeface="PT Sans"/>
                <a:cs typeface="PT Sans"/>
                <a:sym typeface="PT Sans"/>
              </a:rPr>
              <a:t>, and are regularly deprecated.</a:t>
            </a:r>
            <a:endParaRPr>
              <a:solidFill>
                <a:srgbClr val="102A38"/>
              </a:solidFill>
              <a:highlight>
                <a:schemeClr val="lt1"/>
              </a:highlight>
              <a:latin typeface="PT Sans"/>
              <a:ea typeface="PT Sans"/>
              <a:cs typeface="PT Sans"/>
              <a:sym typeface="PT Sans"/>
            </a:endParaRPr>
          </a:p>
        </p:txBody>
      </p:sp>
      <p:sp>
        <p:nvSpPr>
          <p:cNvPr id="163" name="Google Shape;163;p23"/>
          <p:cNvSpPr txBox="1"/>
          <p:nvPr/>
        </p:nvSpPr>
        <p:spPr>
          <a:xfrm>
            <a:off x="647300" y="377375"/>
            <a:ext cx="8496600" cy="708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pl" sz="3400">
                <a:solidFill>
                  <a:srgbClr val="102A38"/>
                </a:solidFill>
                <a:latin typeface="PT Sans"/>
                <a:ea typeface="PT Sans"/>
                <a:cs typeface="PT Sans"/>
                <a:sym typeface="PT Sans"/>
              </a:rPr>
              <a:t>Black box syndrome and reproducibility</a:t>
            </a:r>
            <a:endParaRPr b="1" sz="3500">
              <a:solidFill>
                <a:srgbClr val="102A38"/>
              </a:solidFill>
              <a:latin typeface="PT Sans"/>
              <a:ea typeface="PT Sans"/>
              <a:cs typeface="PT Sans"/>
              <a:sym typeface="PT Sans"/>
            </a:endParaRPr>
          </a:p>
        </p:txBody>
      </p:sp>
      <p:sp>
        <p:nvSpPr>
          <p:cNvPr id="164" name="Google Shape;164;p23"/>
          <p:cNvSpPr/>
          <p:nvPr/>
        </p:nvSpPr>
        <p:spPr>
          <a:xfrm>
            <a:off x="3648675" y="1017713"/>
            <a:ext cx="5495400" cy="62400"/>
          </a:xfrm>
          <a:prstGeom prst="rect">
            <a:avLst/>
          </a:prstGeom>
          <a:solidFill>
            <a:srgbClr val="7FED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23"/>
          <p:cNvSpPr/>
          <p:nvPr/>
        </p:nvSpPr>
        <p:spPr>
          <a:xfrm>
            <a:off x="3521875" y="1016788"/>
            <a:ext cx="63300" cy="63300"/>
          </a:xfrm>
          <a:prstGeom prst="rect">
            <a:avLst/>
          </a:prstGeom>
          <a:solidFill>
            <a:srgbClr val="7FED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23"/>
          <p:cNvSpPr/>
          <p:nvPr/>
        </p:nvSpPr>
        <p:spPr>
          <a:xfrm>
            <a:off x="3391500" y="1016788"/>
            <a:ext cx="63300" cy="63300"/>
          </a:xfrm>
          <a:prstGeom prst="rect">
            <a:avLst/>
          </a:prstGeom>
          <a:solidFill>
            <a:srgbClr val="C8F9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67" name="Google Shape;167;p23"/>
          <p:cNvPicPr preferRelativeResize="0"/>
          <p:nvPr/>
        </p:nvPicPr>
        <p:blipFill>
          <a:blip r:embed="rId3">
            <a:alphaModFix/>
          </a:blip>
          <a:stretch>
            <a:fillRect/>
          </a:stretch>
        </p:blipFill>
        <p:spPr>
          <a:xfrm>
            <a:off x="925" y="4815125"/>
            <a:ext cx="9142149" cy="328375"/>
          </a:xfrm>
          <a:prstGeom prst="rect">
            <a:avLst/>
          </a:prstGeom>
          <a:noFill/>
          <a:ln>
            <a:noFill/>
          </a:ln>
        </p:spPr>
      </p:pic>
      <p:pic>
        <p:nvPicPr>
          <p:cNvPr id="168" name="Google Shape;168;p23"/>
          <p:cNvPicPr preferRelativeResize="0"/>
          <p:nvPr/>
        </p:nvPicPr>
        <p:blipFill>
          <a:blip r:embed="rId4">
            <a:alphaModFix/>
          </a:blip>
          <a:stretch>
            <a:fillRect/>
          </a:stretch>
        </p:blipFill>
        <p:spPr>
          <a:xfrm>
            <a:off x="2218825" y="1080100"/>
            <a:ext cx="5098328" cy="42703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168"/>
                                        </p:tgtEl>
                                        <p:attrNameLst>
                                          <p:attrName>style.visibility</p:attrName>
                                        </p:attrNameLst>
                                      </p:cBhvr>
                                      <p:to>
                                        <p:strVal val="visible"/>
                                      </p:to>
                                    </p:set>
                                    <p:anim calcmode="lin" valueType="num">
                                      <p:cBhvr additive="base">
                                        <p:cTn dur="1000"/>
                                        <p:tgtEl>
                                          <p:spTgt spid="168"/>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p24"/>
          <p:cNvSpPr txBox="1"/>
          <p:nvPr/>
        </p:nvSpPr>
        <p:spPr>
          <a:xfrm>
            <a:off x="688850" y="1347550"/>
            <a:ext cx="7734000" cy="2770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pl"/>
              <a:t>UK </a:t>
            </a:r>
            <a:r>
              <a:rPr lang="pl"/>
              <a:t>Civil Justice Council: </a:t>
            </a:r>
            <a:r>
              <a:rPr i="1" lang="pl"/>
              <a:t>Use of AI for Preparing Court Documents: Interim Report and Consultation</a:t>
            </a:r>
            <a:endParaRPr/>
          </a:p>
          <a:p>
            <a:pPr indent="0" lvl="0" marL="0" rtl="0" algn="l">
              <a:spcBef>
                <a:spcPts val="0"/>
              </a:spcBef>
              <a:spcAft>
                <a:spcPts val="0"/>
              </a:spcAft>
              <a:buNone/>
            </a:pPr>
            <a:r>
              <a:rPr lang="pl" u="sng">
                <a:solidFill>
                  <a:schemeClr val="hlink"/>
                </a:solidFill>
                <a:highlight>
                  <a:srgbClr val="FFFFFF"/>
                </a:highlight>
                <a:latin typeface="PT Sans"/>
                <a:ea typeface="PT Sans"/>
                <a:cs typeface="PT Sans"/>
                <a:sym typeface="PT Sans"/>
                <a:hlinkClick r:id="rId3"/>
              </a:rPr>
              <a:t>https://www.judiciary.uk/wp-content/uploads/2026/03/Interim-Report-and-Consultation-Use-of-AI-for-Preparing-Court-Docume.pdf</a:t>
            </a:r>
            <a:endParaRPr>
              <a:solidFill>
                <a:srgbClr val="102A38"/>
              </a:solidFill>
              <a:highlight>
                <a:srgbClr val="FFFFFF"/>
              </a:highlight>
              <a:latin typeface="PT Sans"/>
              <a:ea typeface="PT Sans"/>
              <a:cs typeface="PT Sans"/>
              <a:sym typeface="PT Sans"/>
            </a:endParaRPr>
          </a:p>
          <a:p>
            <a:pPr indent="0" lvl="0" marL="0" rtl="0" algn="l">
              <a:spcBef>
                <a:spcPts val="0"/>
              </a:spcBef>
              <a:spcAft>
                <a:spcPts val="0"/>
              </a:spcAft>
              <a:buNone/>
            </a:pPr>
            <a:r>
              <a:t/>
            </a:r>
            <a:endParaRPr>
              <a:solidFill>
                <a:srgbClr val="102A38"/>
              </a:solidFill>
              <a:highlight>
                <a:srgbClr val="FFFFFF"/>
              </a:highlight>
              <a:latin typeface="PT Sans"/>
              <a:ea typeface="PT Sans"/>
              <a:cs typeface="PT Sans"/>
              <a:sym typeface="PT Sans"/>
            </a:endParaRPr>
          </a:p>
          <a:p>
            <a:pPr indent="0" lvl="0" marL="0" rtl="0" algn="l">
              <a:spcBef>
                <a:spcPts val="0"/>
              </a:spcBef>
              <a:spcAft>
                <a:spcPts val="0"/>
              </a:spcAft>
              <a:buNone/>
            </a:pPr>
            <a:r>
              <a:rPr lang="pl">
                <a:solidFill>
                  <a:srgbClr val="102A38"/>
                </a:solidFill>
                <a:highlight>
                  <a:srgbClr val="FFFFFF"/>
                </a:highlight>
                <a:latin typeface="PT Sans"/>
                <a:ea typeface="PT Sans"/>
                <a:cs typeface="PT Sans"/>
                <a:sym typeface="PT Sans"/>
              </a:rPr>
              <a:t>Proposes a </a:t>
            </a:r>
            <a:r>
              <a:rPr lang="pl">
                <a:solidFill>
                  <a:srgbClr val="102A38"/>
                </a:solidFill>
                <a:highlight>
                  <a:srgbClr val="FFFFFF"/>
                </a:highlight>
                <a:latin typeface="PT Sans"/>
                <a:ea typeface="PT Sans"/>
                <a:cs typeface="PT Sans"/>
                <a:sym typeface="PT Sans"/>
              </a:rPr>
              <a:t>modification</a:t>
            </a:r>
            <a:r>
              <a:rPr lang="pl">
                <a:solidFill>
                  <a:srgbClr val="102A38"/>
                </a:solidFill>
                <a:highlight>
                  <a:srgbClr val="FFFFFF"/>
                </a:highlight>
                <a:latin typeface="PT Sans"/>
                <a:ea typeface="PT Sans"/>
                <a:cs typeface="PT Sans"/>
                <a:sym typeface="PT Sans"/>
              </a:rPr>
              <a:t> to PD 35.</a:t>
            </a:r>
            <a:endParaRPr>
              <a:solidFill>
                <a:srgbClr val="102A38"/>
              </a:solidFill>
              <a:highlight>
                <a:srgbClr val="FFFFFF"/>
              </a:highlight>
              <a:latin typeface="PT Sans"/>
              <a:ea typeface="PT Sans"/>
              <a:cs typeface="PT Sans"/>
              <a:sym typeface="PT Sans"/>
            </a:endParaRPr>
          </a:p>
          <a:p>
            <a:pPr indent="0" lvl="0" marL="0" rtl="0" algn="l">
              <a:spcBef>
                <a:spcPts val="0"/>
              </a:spcBef>
              <a:spcAft>
                <a:spcPts val="0"/>
              </a:spcAft>
              <a:buNone/>
            </a:pPr>
            <a:r>
              <a:rPr i="1" lang="pl">
                <a:solidFill>
                  <a:srgbClr val="102A38"/>
                </a:solidFill>
                <a:highlight>
                  <a:srgbClr val="FFFFFF"/>
                </a:highlight>
                <a:latin typeface="PT Sans"/>
                <a:ea typeface="PT Sans"/>
                <a:cs typeface="PT Sans"/>
                <a:sym typeface="PT Sans"/>
              </a:rPr>
              <a:t>We propose a requirement that the expert explains what use of AI has been made </a:t>
            </a:r>
            <a:r>
              <a:rPr b="1" i="1" lang="pl">
                <a:solidFill>
                  <a:srgbClr val="102A38"/>
                </a:solidFill>
                <a:highlight>
                  <a:srgbClr val="FFFFFF"/>
                </a:highlight>
                <a:latin typeface="PT Sans"/>
                <a:ea typeface="PT Sans"/>
                <a:cs typeface="PT Sans"/>
                <a:sym typeface="PT Sans"/>
              </a:rPr>
              <a:t>other than for transcription (or other administrative uses)</a:t>
            </a:r>
            <a:r>
              <a:rPr i="1" lang="pl">
                <a:solidFill>
                  <a:srgbClr val="102A38"/>
                </a:solidFill>
                <a:highlight>
                  <a:srgbClr val="FFFFFF"/>
                </a:highlight>
                <a:latin typeface="PT Sans"/>
                <a:ea typeface="PT Sans"/>
                <a:cs typeface="PT Sans"/>
                <a:sym typeface="PT Sans"/>
              </a:rPr>
              <a:t> and that the expert identifies the AI tools used.</a:t>
            </a:r>
            <a:endParaRPr>
              <a:solidFill>
                <a:srgbClr val="102A38"/>
              </a:solidFill>
              <a:highlight>
                <a:srgbClr val="FFFFFF"/>
              </a:highlight>
              <a:latin typeface="PT Sans"/>
              <a:ea typeface="PT Sans"/>
              <a:cs typeface="PT Sans"/>
              <a:sym typeface="PT Sans"/>
            </a:endParaRPr>
          </a:p>
          <a:p>
            <a:pPr indent="0" lvl="0" marL="0" rtl="0" algn="l">
              <a:spcBef>
                <a:spcPts val="0"/>
              </a:spcBef>
              <a:spcAft>
                <a:spcPts val="0"/>
              </a:spcAft>
              <a:buNone/>
            </a:pPr>
            <a:r>
              <a:t/>
            </a:r>
            <a:endParaRPr>
              <a:solidFill>
                <a:srgbClr val="102A38"/>
              </a:solidFill>
              <a:highlight>
                <a:srgbClr val="FFFFFF"/>
              </a:highlight>
              <a:latin typeface="PT Sans"/>
              <a:ea typeface="PT Sans"/>
              <a:cs typeface="PT Sans"/>
              <a:sym typeface="PT Sans"/>
            </a:endParaRPr>
          </a:p>
          <a:p>
            <a:pPr indent="0" lvl="0" marL="0" rtl="0" algn="l">
              <a:spcBef>
                <a:spcPts val="0"/>
              </a:spcBef>
              <a:spcAft>
                <a:spcPts val="0"/>
              </a:spcAft>
              <a:buNone/>
            </a:pPr>
            <a:r>
              <a:t/>
            </a:r>
            <a:endParaRPr>
              <a:solidFill>
                <a:srgbClr val="102A38"/>
              </a:solidFill>
              <a:highlight>
                <a:srgbClr val="FFFFFF"/>
              </a:highlight>
              <a:latin typeface="PT Sans"/>
              <a:ea typeface="PT Sans"/>
              <a:cs typeface="PT Sans"/>
              <a:sym typeface="PT Sans"/>
            </a:endParaRPr>
          </a:p>
          <a:p>
            <a:pPr indent="0" lvl="0" marL="0" rtl="0" algn="l">
              <a:spcBef>
                <a:spcPts val="0"/>
              </a:spcBef>
              <a:spcAft>
                <a:spcPts val="0"/>
              </a:spcAft>
              <a:buNone/>
            </a:pPr>
            <a:r>
              <a:rPr lang="pl">
                <a:solidFill>
                  <a:srgbClr val="102A38"/>
                </a:solidFill>
                <a:highlight>
                  <a:srgbClr val="FFFFFF"/>
                </a:highlight>
                <a:latin typeface="PT Sans"/>
                <a:ea typeface="PT Sans"/>
                <a:cs typeface="PT Sans"/>
                <a:sym typeface="PT Sans"/>
              </a:rPr>
              <a:t>United States: Proposed Rule 707 for the Federal Rules of Evidence: AI evidence must be subject to the same standards as expert evidence.</a:t>
            </a:r>
            <a:endParaRPr>
              <a:solidFill>
                <a:srgbClr val="102A38"/>
              </a:solidFill>
              <a:highlight>
                <a:srgbClr val="FFFFFF"/>
              </a:highlight>
              <a:latin typeface="PT Sans"/>
              <a:ea typeface="PT Sans"/>
              <a:cs typeface="PT Sans"/>
              <a:sym typeface="PT Sans"/>
            </a:endParaRPr>
          </a:p>
        </p:txBody>
      </p:sp>
      <p:sp>
        <p:nvSpPr>
          <p:cNvPr id="174" name="Google Shape;174;p24"/>
          <p:cNvSpPr txBox="1"/>
          <p:nvPr/>
        </p:nvSpPr>
        <p:spPr>
          <a:xfrm>
            <a:off x="688850" y="255275"/>
            <a:ext cx="8496600" cy="585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pl" sz="2600">
                <a:solidFill>
                  <a:srgbClr val="102A38"/>
                </a:solidFill>
                <a:latin typeface="PT Sans"/>
                <a:ea typeface="PT Sans"/>
                <a:cs typeface="PT Sans"/>
                <a:sym typeface="PT Sans"/>
              </a:rPr>
              <a:t>Proposed updates to expert witness guidance regarding AI</a:t>
            </a:r>
            <a:endParaRPr b="1" sz="2600">
              <a:solidFill>
                <a:srgbClr val="102A38"/>
              </a:solidFill>
              <a:latin typeface="PT Sans"/>
              <a:ea typeface="PT Sans"/>
              <a:cs typeface="PT Sans"/>
              <a:sym typeface="PT Sans"/>
            </a:endParaRPr>
          </a:p>
        </p:txBody>
      </p:sp>
      <p:sp>
        <p:nvSpPr>
          <p:cNvPr id="175" name="Google Shape;175;p24"/>
          <p:cNvSpPr/>
          <p:nvPr/>
        </p:nvSpPr>
        <p:spPr>
          <a:xfrm>
            <a:off x="3648675" y="1017713"/>
            <a:ext cx="5495400" cy="62400"/>
          </a:xfrm>
          <a:prstGeom prst="rect">
            <a:avLst/>
          </a:prstGeom>
          <a:solidFill>
            <a:srgbClr val="7FED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24"/>
          <p:cNvSpPr/>
          <p:nvPr/>
        </p:nvSpPr>
        <p:spPr>
          <a:xfrm>
            <a:off x="3521875" y="1016788"/>
            <a:ext cx="63300" cy="63300"/>
          </a:xfrm>
          <a:prstGeom prst="rect">
            <a:avLst/>
          </a:prstGeom>
          <a:solidFill>
            <a:srgbClr val="7FED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24"/>
          <p:cNvSpPr/>
          <p:nvPr/>
        </p:nvSpPr>
        <p:spPr>
          <a:xfrm>
            <a:off x="3391500" y="1016788"/>
            <a:ext cx="63300" cy="63300"/>
          </a:xfrm>
          <a:prstGeom prst="rect">
            <a:avLst/>
          </a:prstGeom>
          <a:solidFill>
            <a:srgbClr val="C8F9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78" name="Google Shape;178;p24"/>
          <p:cNvPicPr preferRelativeResize="0"/>
          <p:nvPr/>
        </p:nvPicPr>
        <p:blipFill>
          <a:blip r:embed="rId4">
            <a:alphaModFix/>
          </a:blip>
          <a:stretch>
            <a:fillRect/>
          </a:stretch>
        </p:blipFill>
        <p:spPr>
          <a:xfrm>
            <a:off x="925" y="4815125"/>
            <a:ext cx="9142149" cy="328375"/>
          </a:xfrm>
          <a:prstGeom prst="rect">
            <a:avLst/>
          </a:prstGeom>
          <a:noFill/>
          <a:ln>
            <a:noFill/>
          </a:ln>
        </p:spPr>
      </p:pic>
      <p:sp>
        <p:nvSpPr>
          <p:cNvPr id="179" name="Google Shape;179;p24"/>
          <p:cNvSpPr txBox="1"/>
          <p:nvPr/>
        </p:nvSpPr>
        <p:spPr>
          <a:xfrm>
            <a:off x="51300" y="-12"/>
            <a:ext cx="1877400" cy="854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pl" sz="1800">
                <a:solidFill>
                  <a:schemeClr val="dk1"/>
                </a:solidFill>
                <a:latin typeface="PT Sans"/>
                <a:ea typeface="PT Sans"/>
                <a:cs typeface="PT Sans"/>
                <a:sym typeface="PT Sans"/>
              </a:rPr>
              <a:t>May 2026</a:t>
            </a:r>
            <a:endParaRPr b="1" sz="1800">
              <a:solidFill>
                <a:schemeClr val="dk1"/>
              </a:solidFill>
              <a:latin typeface="PT Sans"/>
              <a:ea typeface="PT Sans"/>
              <a:cs typeface="PT Sans"/>
              <a:sym typeface="PT Sans"/>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pic>
        <p:nvPicPr>
          <p:cNvPr id="184" name="Google Shape;184;p25"/>
          <p:cNvPicPr preferRelativeResize="0"/>
          <p:nvPr/>
        </p:nvPicPr>
        <p:blipFill>
          <a:blip r:embed="rId3">
            <a:alphaModFix/>
          </a:blip>
          <a:stretch>
            <a:fillRect/>
          </a:stretch>
        </p:blipFill>
        <p:spPr>
          <a:xfrm>
            <a:off x="3254150" y="1827838"/>
            <a:ext cx="6448425" cy="3514725"/>
          </a:xfrm>
          <a:prstGeom prst="rect">
            <a:avLst/>
          </a:prstGeom>
          <a:noFill/>
          <a:ln>
            <a:noFill/>
          </a:ln>
        </p:spPr>
      </p:pic>
      <p:sp>
        <p:nvSpPr>
          <p:cNvPr id="185" name="Google Shape;185;p25"/>
          <p:cNvSpPr txBox="1"/>
          <p:nvPr/>
        </p:nvSpPr>
        <p:spPr>
          <a:xfrm>
            <a:off x="688850" y="1347550"/>
            <a:ext cx="7734000" cy="83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pl"/>
              <a:t>A lot of the new official and unofficial guidance (UK, US, EU) makes the distinction between low and high risk use cases of AI.</a:t>
            </a:r>
            <a:endParaRPr/>
          </a:p>
          <a:p>
            <a:pPr indent="0" lvl="0" marL="0" rtl="0" algn="l">
              <a:spcBef>
                <a:spcPts val="0"/>
              </a:spcBef>
              <a:spcAft>
                <a:spcPts val="0"/>
              </a:spcAft>
              <a:buNone/>
            </a:pPr>
            <a:r>
              <a:rPr i="1" lang="pl"/>
              <a:t>Where do we think these tasks belong on a scale from low to high risk?</a:t>
            </a:r>
            <a:endParaRPr i="1">
              <a:solidFill>
                <a:srgbClr val="102A38"/>
              </a:solidFill>
              <a:highlight>
                <a:srgbClr val="FFFFFF"/>
              </a:highlight>
              <a:latin typeface="PT Sans"/>
              <a:ea typeface="PT Sans"/>
              <a:cs typeface="PT Sans"/>
              <a:sym typeface="PT Sans"/>
            </a:endParaRPr>
          </a:p>
        </p:txBody>
      </p:sp>
      <p:sp>
        <p:nvSpPr>
          <p:cNvPr id="186" name="Google Shape;186;p25"/>
          <p:cNvSpPr txBox="1"/>
          <p:nvPr/>
        </p:nvSpPr>
        <p:spPr>
          <a:xfrm>
            <a:off x="688850" y="255275"/>
            <a:ext cx="84966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pl" sz="3000">
                <a:solidFill>
                  <a:srgbClr val="102A38"/>
                </a:solidFill>
                <a:latin typeface="PT Sans"/>
                <a:ea typeface="PT Sans"/>
                <a:cs typeface="PT Sans"/>
                <a:sym typeface="PT Sans"/>
              </a:rPr>
              <a:t>Low vs high risk uses of AI</a:t>
            </a:r>
            <a:endParaRPr b="1" sz="3000">
              <a:solidFill>
                <a:srgbClr val="102A38"/>
              </a:solidFill>
              <a:latin typeface="PT Sans"/>
              <a:ea typeface="PT Sans"/>
              <a:cs typeface="PT Sans"/>
              <a:sym typeface="PT Sans"/>
            </a:endParaRPr>
          </a:p>
        </p:txBody>
      </p:sp>
      <p:sp>
        <p:nvSpPr>
          <p:cNvPr id="187" name="Google Shape;187;p25"/>
          <p:cNvSpPr/>
          <p:nvPr/>
        </p:nvSpPr>
        <p:spPr>
          <a:xfrm>
            <a:off x="3648675" y="1017713"/>
            <a:ext cx="5495400" cy="62400"/>
          </a:xfrm>
          <a:prstGeom prst="rect">
            <a:avLst/>
          </a:prstGeom>
          <a:solidFill>
            <a:srgbClr val="7FED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25"/>
          <p:cNvSpPr/>
          <p:nvPr/>
        </p:nvSpPr>
        <p:spPr>
          <a:xfrm>
            <a:off x="3521875" y="1016788"/>
            <a:ext cx="63300" cy="63300"/>
          </a:xfrm>
          <a:prstGeom prst="rect">
            <a:avLst/>
          </a:prstGeom>
          <a:solidFill>
            <a:srgbClr val="7FED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p25"/>
          <p:cNvSpPr/>
          <p:nvPr/>
        </p:nvSpPr>
        <p:spPr>
          <a:xfrm>
            <a:off x="3391500" y="1016788"/>
            <a:ext cx="63300" cy="63300"/>
          </a:xfrm>
          <a:prstGeom prst="rect">
            <a:avLst/>
          </a:prstGeom>
          <a:solidFill>
            <a:srgbClr val="C8F9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90" name="Google Shape;190;p25"/>
          <p:cNvPicPr preferRelativeResize="0"/>
          <p:nvPr/>
        </p:nvPicPr>
        <p:blipFill>
          <a:blip r:embed="rId4">
            <a:alphaModFix/>
          </a:blip>
          <a:stretch>
            <a:fillRect/>
          </a:stretch>
        </p:blipFill>
        <p:spPr>
          <a:xfrm>
            <a:off x="925" y="4815125"/>
            <a:ext cx="9142149" cy="328375"/>
          </a:xfrm>
          <a:prstGeom prst="rect">
            <a:avLst/>
          </a:prstGeom>
          <a:noFill/>
          <a:ln>
            <a:noFill/>
          </a:ln>
        </p:spPr>
      </p:pic>
      <p:sp>
        <p:nvSpPr>
          <p:cNvPr id="191" name="Google Shape;191;p25"/>
          <p:cNvSpPr txBox="1"/>
          <p:nvPr/>
        </p:nvSpPr>
        <p:spPr>
          <a:xfrm>
            <a:off x="799375" y="2178850"/>
            <a:ext cx="2785800" cy="646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pl" sz="1800">
                <a:solidFill>
                  <a:schemeClr val="dk2"/>
                </a:solidFill>
              </a:rPr>
              <a:t>Machine translation</a:t>
            </a:r>
            <a:endParaRPr sz="1800">
              <a:solidFill>
                <a:schemeClr val="dk2"/>
              </a:solidFill>
            </a:endParaRPr>
          </a:p>
        </p:txBody>
      </p:sp>
      <p:sp>
        <p:nvSpPr>
          <p:cNvPr id="192" name="Google Shape;192;p25"/>
          <p:cNvSpPr txBox="1"/>
          <p:nvPr/>
        </p:nvSpPr>
        <p:spPr>
          <a:xfrm>
            <a:off x="1887000" y="2815300"/>
            <a:ext cx="1694100" cy="528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pl" sz="1800">
                <a:solidFill>
                  <a:schemeClr val="dk2"/>
                </a:solidFill>
              </a:rPr>
              <a:t>Spell check</a:t>
            </a:r>
            <a:endParaRPr sz="1800">
              <a:solidFill>
                <a:schemeClr val="dk2"/>
              </a:solidFill>
            </a:endParaRPr>
          </a:p>
        </p:txBody>
      </p:sp>
      <p:sp>
        <p:nvSpPr>
          <p:cNvPr id="193" name="Google Shape;193;p25"/>
          <p:cNvSpPr txBox="1"/>
          <p:nvPr/>
        </p:nvSpPr>
        <p:spPr>
          <a:xfrm>
            <a:off x="2355900" y="3672075"/>
            <a:ext cx="1694100" cy="528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pl" sz="1800">
                <a:solidFill>
                  <a:schemeClr val="dk2"/>
                </a:solidFill>
              </a:rPr>
              <a:t>Data analysis</a:t>
            </a:r>
            <a:endParaRPr sz="1800">
              <a:solidFill>
                <a:schemeClr val="dk2"/>
              </a:solidFill>
            </a:endParaRPr>
          </a:p>
        </p:txBody>
      </p:sp>
      <p:sp>
        <p:nvSpPr>
          <p:cNvPr id="194" name="Google Shape;194;p25"/>
          <p:cNvSpPr txBox="1"/>
          <p:nvPr/>
        </p:nvSpPr>
        <p:spPr>
          <a:xfrm>
            <a:off x="3391500" y="2274625"/>
            <a:ext cx="1694100" cy="78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pl" sz="1800">
                <a:solidFill>
                  <a:schemeClr val="dk2"/>
                </a:solidFill>
              </a:rPr>
              <a:t>Expert m</a:t>
            </a:r>
            <a:r>
              <a:rPr lang="pl" sz="1800">
                <a:solidFill>
                  <a:schemeClr val="dk2"/>
                </a:solidFill>
              </a:rPr>
              <a:t>odels scenarios with GPT</a:t>
            </a:r>
            <a:endParaRPr sz="1800">
              <a:solidFill>
                <a:schemeClr val="dk2"/>
              </a:solidFill>
            </a:endParaRPr>
          </a:p>
        </p:txBody>
      </p:sp>
      <p:sp>
        <p:nvSpPr>
          <p:cNvPr id="195" name="Google Shape;195;p25"/>
          <p:cNvSpPr txBox="1"/>
          <p:nvPr/>
        </p:nvSpPr>
        <p:spPr>
          <a:xfrm>
            <a:off x="598500" y="3672075"/>
            <a:ext cx="1694100" cy="528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pl" sz="1800">
                <a:solidFill>
                  <a:schemeClr val="dk2"/>
                </a:solidFill>
              </a:rPr>
              <a:t>Online research</a:t>
            </a:r>
            <a:endParaRPr sz="1800">
              <a:solidFill>
                <a:schemeClr val="dk2"/>
              </a:solidFill>
            </a:endParaRPr>
          </a:p>
        </p:txBody>
      </p:sp>
      <p:sp>
        <p:nvSpPr>
          <p:cNvPr id="196" name="Google Shape;196;p25"/>
          <p:cNvSpPr txBox="1"/>
          <p:nvPr/>
        </p:nvSpPr>
        <p:spPr>
          <a:xfrm>
            <a:off x="4261300" y="3682175"/>
            <a:ext cx="1694100" cy="889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pl" sz="1800">
                <a:solidFill>
                  <a:schemeClr val="dk2"/>
                </a:solidFill>
              </a:rPr>
              <a:t>AI writes a section of the report</a:t>
            </a:r>
            <a:endParaRPr sz="1800">
              <a:solidFill>
                <a:schemeClr val="dk2"/>
              </a:solidFill>
            </a:endParaRPr>
          </a:p>
        </p:txBody>
      </p:sp>
      <p:sp>
        <p:nvSpPr>
          <p:cNvPr id="197" name="Google Shape;197;p25"/>
          <p:cNvSpPr txBox="1"/>
          <p:nvPr/>
        </p:nvSpPr>
        <p:spPr>
          <a:xfrm>
            <a:off x="5267425" y="2110750"/>
            <a:ext cx="1694100" cy="1074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pl" sz="1800">
                <a:solidFill>
                  <a:schemeClr val="dk2"/>
                </a:solidFill>
              </a:rPr>
              <a:t>Expert builds and uses their own AI model</a:t>
            </a:r>
            <a:endParaRPr sz="1800">
              <a:solidFill>
                <a:schemeClr val="dk2"/>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p26"/>
          <p:cNvSpPr txBox="1"/>
          <p:nvPr/>
        </p:nvSpPr>
        <p:spPr>
          <a:xfrm>
            <a:off x="647300" y="1085375"/>
            <a:ext cx="7775700" cy="3848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pl">
                <a:solidFill>
                  <a:srgbClr val="102A38"/>
                </a:solidFill>
                <a:highlight>
                  <a:srgbClr val="FFFFFF"/>
                </a:highlight>
                <a:latin typeface="PT Sans"/>
                <a:ea typeface="PT Sans"/>
                <a:cs typeface="PT Sans"/>
                <a:sym typeface="PT Sans"/>
              </a:rPr>
              <a:t>Takeaways from </a:t>
            </a:r>
            <a:r>
              <a:rPr i="1" lang="pl">
                <a:solidFill>
                  <a:srgbClr val="102A38"/>
                </a:solidFill>
                <a:highlight>
                  <a:srgbClr val="FFFFFF"/>
                </a:highlight>
                <a:latin typeface="PT Sans"/>
                <a:ea typeface="PT Sans"/>
                <a:cs typeface="PT Sans"/>
                <a:sym typeface="PT Sans"/>
              </a:rPr>
              <a:t>Judicial Guidance</a:t>
            </a:r>
            <a:r>
              <a:rPr lang="pl">
                <a:solidFill>
                  <a:srgbClr val="102A38"/>
                </a:solidFill>
                <a:highlight>
                  <a:srgbClr val="FFFFFF"/>
                </a:highlight>
                <a:latin typeface="PT Sans"/>
                <a:ea typeface="PT Sans"/>
                <a:cs typeface="PT Sans"/>
                <a:sym typeface="PT Sans"/>
              </a:rPr>
              <a:t> which are relevant for </a:t>
            </a:r>
            <a:r>
              <a:rPr lang="pl">
                <a:solidFill>
                  <a:srgbClr val="102A38"/>
                </a:solidFill>
                <a:highlight>
                  <a:srgbClr val="FFFFFF"/>
                </a:highlight>
                <a:latin typeface="PT Sans"/>
                <a:ea typeface="PT Sans"/>
                <a:cs typeface="PT Sans"/>
                <a:sym typeface="PT Sans"/>
              </a:rPr>
              <a:t>expert witnesses:</a:t>
            </a:r>
            <a:endParaRPr>
              <a:solidFill>
                <a:srgbClr val="102A38"/>
              </a:solidFill>
              <a:highlight>
                <a:srgbClr val="FFFFFF"/>
              </a:highlight>
              <a:latin typeface="PT Sans"/>
              <a:ea typeface="PT Sans"/>
              <a:cs typeface="PT Sans"/>
              <a:sym typeface="PT Sans"/>
            </a:endParaRPr>
          </a:p>
          <a:p>
            <a:pPr indent="-317500" lvl="0" marL="457200" rtl="0" algn="l">
              <a:spcBef>
                <a:spcPts val="0"/>
              </a:spcBef>
              <a:spcAft>
                <a:spcPts val="0"/>
              </a:spcAft>
              <a:buClr>
                <a:srgbClr val="102A38"/>
              </a:buClr>
              <a:buSzPts val="1400"/>
              <a:buFont typeface="PT Sans"/>
              <a:buChar char="●"/>
            </a:pPr>
            <a:r>
              <a:rPr lang="pl">
                <a:solidFill>
                  <a:srgbClr val="102A38"/>
                </a:solidFill>
                <a:highlight>
                  <a:srgbClr val="FFFFFF"/>
                </a:highlight>
                <a:latin typeface="PT Sans"/>
                <a:ea typeface="PT Sans"/>
                <a:cs typeface="PT Sans"/>
                <a:sym typeface="PT Sans"/>
              </a:rPr>
              <a:t>Understand the </a:t>
            </a:r>
            <a:r>
              <a:rPr lang="pl">
                <a:solidFill>
                  <a:srgbClr val="102A38"/>
                </a:solidFill>
                <a:highlight>
                  <a:srgbClr val="FFFFFF"/>
                </a:highlight>
                <a:latin typeface="PT Sans"/>
                <a:ea typeface="PT Sans"/>
                <a:cs typeface="PT Sans"/>
                <a:sym typeface="PT Sans"/>
              </a:rPr>
              <a:t>capabilities</a:t>
            </a:r>
            <a:r>
              <a:rPr lang="pl">
                <a:solidFill>
                  <a:srgbClr val="102A38"/>
                </a:solidFill>
                <a:highlight>
                  <a:srgbClr val="FFFFFF"/>
                </a:highlight>
                <a:latin typeface="PT Sans"/>
                <a:ea typeface="PT Sans"/>
                <a:cs typeface="PT Sans"/>
                <a:sym typeface="PT Sans"/>
              </a:rPr>
              <a:t> and limitations of the AI tool you are using</a:t>
            </a:r>
            <a:endParaRPr>
              <a:solidFill>
                <a:srgbClr val="102A38"/>
              </a:solidFill>
              <a:highlight>
                <a:srgbClr val="FFFFFF"/>
              </a:highlight>
              <a:latin typeface="PT Sans"/>
              <a:ea typeface="PT Sans"/>
              <a:cs typeface="PT Sans"/>
              <a:sym typeface="PT Sans"/>
            </a:endParaRPr>
          </a:p>
          <a:p>
            <a:pPr indent="-317500" lvl="0" marL="457200" rtl="0" algn="l">
              <a:spcBef>
                <a:spcPts val="0"/>
              </a:spcBef>
              <a:spcAft>
                <a:spcPts val="0"/>
              </a:spcAft>
              <a:buClr>
                <a:srgbClr val="102A38"/>
              </a:buClr>
              <a:buSzPts val="1400"/>
              <a:buFont typeface="PT Sans"/>
              <a:buChar char="●"/>
            </a:pPr>
            <a:r>
              <a:rPr lang="pl">
                <a:solidFill>
                  <a:srgbClr val="102A38"/>
                </a:solidFill>
                <a:highlight>
                  <a:srgbClr val="FFFFFF"/>
                </a:highlight>
                <a:latin typeface="PT Sans"/>
                <a:ea typeface="PT Sans"/>
                <a:cs typeface="PT Sans"/>
                <a:sym typeface="PT Sans"/>
              </a:rPr>
              <a:t>Uphold confidentiality and privacy</a:t>
            </a:r>
            <a:endParaRPr>
              <a:solidFill>
                <a:srgbClr val="102A38"/>
              </a:solidFill>
              <a:highlight>
                <a:srgbClr val="FFFFFF"/>
              </a:highlight>
              <a:latin typeface="PT Sans"/>
              <a:ea typeface="PT Sans"/>
              <a:cs typeface="PT Sans"/>
              <a:sym typeface="PT Sans"/>
            </a:endParaRPr>
          </a:p>
          <a:p>
            <a:pPr indent="-317500" lvl="0" marL="457200" rtl="0" algn="l">
              <a:spcBef>
                <a:spcPts val="0"/>
              </a:spcBef>
              <a:spcAft>
                <a:spcPts val="0"/>
              </a:spcAft>
              <a:buClr>
                <a:srgbClr val="102A38"/>
              </a:buClr>
              <a:buSzPts val="1400"/>
              <a:buFont typeface="PT Sans"/>
              <a:buChar char="●"/>
            </a:pPr>
            <a:r>
              <a:rPr lang="pl">
                <a:solidFill>
                  <a:srgbClr val="102A38"/>
                </a:solidFill>
                <a:highlight>
                  <a:srgbClr val="FFFFFF"/>
                </a:highlight>
                <a:latin typeface="PT Sans"/>
                <a:ea typeface="PT Sans"/>
                <a:cs typeface="PT Sans"/>
                <a:sym typeface="PT Sans"/>
              </a:rPr>
              <a:t>You can use AI for </a:t>
            </a:r>
            <a:r>
              <a:rPr lang="pl">
                <a:solidFill>
                  <a:srgbClr val="102A38"/>
                </a:solidFill>
                <a:highlight>
                  <a:srgbClr val="FFFFFF"/>
                </a:highlight>
                <a:latin typeface="PT Sans"/>
                <a:ea typeface="PT Sans"/>
                <a:cs typeface="PT Sans"/>
                <a:sym typeface="PT Sans"/>
              </a:rPr>
              <a:t>administrative</a:t>
            </a:r>
            <a:r>
              <a:rPr lang="pl">
                <a:solidFill>
                  <a:srgbClr val="102A38"/>
                </a:solidFill>
                <a:highlight>
                  <a:srgbClr val="FFFFFF"/>
                </a:highlight>
                <a:latin typeface="PT Sans"/>
                <a:ea typeface="PT Sans"/>
                <a:cs typeface="PT Sans"/>
                <a:sym typeface="PT Sans"/>
              </a:rPr>
              <a:t> </a:t>
            </a:r>
            <a:r>
              <a:rPr lang="pl">
                <a:solidFill>
                  <a:srgbClr val="102A38"/>
                </a:solidFill>
                <a:highlight>
                  <a:srgbClr val="FFFFFF"/>
                </a:highlight>
                <a:latin typeface="PT Sans"/>
                <a:ea typeface="PT Sans"/>
                <a:cs typeface="PT Sans"/>
                <a:sym typeface="PT Sans"/>
              </a:rPr>
              <a:t>tasks</a:t>
            </a:r>
            <a:r>
              <a:rPr lang="pl">
                <a:solidFill>
                  <a:srgbClr val="102A38"/>
                </a:solidFill>
                <a:highlight>
                  <a:srgbClr val="FFFFFF"/>
                </a:highlight>
                <a:latin typeface="PT Sans"/>
                <a:ea typeface="PT Sans"/>
                <a:cs typeface="PT Sans"/>
                <a:sym typeface="PT Sans"/>
              </a:rPr>
              <a:t> such as document summarising, but not for analysis that requires professional judgement.</a:t>
            </a:r>
            <a:endParaRPr>
              <a:solidFill>
                <a:srgbClr val="102A38"/>
              </a:solidFill>
              <a:highlight>
                <a:srgbClr val="FFFFFF"/>
              </a:highlight>
              <a:latin typeface="PT Sans"/>
              <a:ea typeface="PT Sans"/>
              <a:cs typeface="PT Sans"/>
              <a:sym typeface="PT Sans"/>
            </a:endParaRPr>
          </a:p>
          <a:p>
            <a:pPr indent="-317500" lvl="0" marL="457200" rtl="0" algn="l">
              <a:spcBef>
                <a:spcPts val="0"/>
              </a:spcBef>
              <a:spcAft>
                <a:spcPts val="0"/>
              </a:spcAft>
              <a:buClr>
                <a:srgbClr val="102A38"/>
              </a:buClr>
              <a:buSzPts val="1400"/>
              <a:buFont typeface="PT Sans"/>
              <a:buChar char="●"/>
            </a:pPr>
            <a:r>
              <a:rPr lang="pl">
                <a:solidFill>
                  <a:srgbClr val="102A38"/>
                </a:solidFill>
                <a:highlight>
                  <a:srgbClr val="FFFFFF"/>
                </a:highlight>
                <a:latin typeface="PT Sans"/>
                <a:ea typeface="PT Sans"/>
                <a:cs typeface="PT Sans"/>
                <a:sym typeface="PT Sans"/>
              </a:rPr>
              <a:t>You need to check output for hallucinations and bias</a:t>
            </a:r>
            <a:endParaRPr>
              <a:solidFill>
                <a:srgbClr val="102A38"/>
              </a:solidFill>
              <a:highlight>
                <a:srgbClr val="FFFFFF"/>
              </a:highlight>
              <a:latin typeface="PT Sans"/>
              <a:ea typeface="PT Sans"/>
              <a:cs typeface="PT Sans"/>
              <a:sym typeface="PT Sans"/>
            </a:endParaRPr>
          </a:p>
          <a:p>
            <a:pPr indent="-317500" lvl="0" marL="457200" rtl="0" algn="l">
              <a:spcBef>
                <a:spcPts val="0"/>
              </a:spcBef>
              <a:spcAft>
                <a:spcPts val="0"/>
              </a:spcAft>
              <a:buClr>
                <a:srgbClr val="102A38"/>
              </a:buClr>
              <a:buSzPts val="1400"/>
              <a:buFont typeface="PT Sans"/>
              <a:buChar char="●"/>
            </a:pPr>
            <a:r>
              <a:rPr lang="pl">
                <a:solidFill>
                  <a:srgbClr val="102A38"/>
                </a:solidFill>
                <a:highlight>
                  <a:srgbClr val="FFFFFF"/>
                </a:highlight>
                <a:latin typeface="PT Sans"/>
                <a:ea typeface="PT Sans"/>
                <a:cs typeface="PT Sans"/>
                <a:sym typeface="PT Sans"/>
              </a:rPr>
              <a:t>The expert is still accountable for the work produced in their name.</a:t>
            </a:r>
            <a:endParaRPr>
              <a:solidFill>
                <a:srgbClr val="102A38"/>
              </a:solidFill>
              <a:highlight>
                <a:srgbClr val="FFFFFF"/>
              </a:highlight>
              <a:latin typeface="PT Sans"/>
              <a:ea typeface="PT Sans"/>
              <a:cs typeface="PT Sans"/>
              <a:sym typeface="PT Sans"/>
            </a:endParaRPr>
          </a:p>
          <a:p>
            <a:pPr indent="0" lvl="0" marL="0" rtl="0" algn="l">
              <a:spcBef>
                <a:spcPts val="0"/>
              </a:spcBef>
              <a:spcAft>
                <a:spcPts val="0"/>
              </a:spcAft>
              <a:buNone/>
            </a:pPr>
            <a:r>
              <a:t/>
            </a:r>
            <a:endParaRPr>
              <a:solidFill>
                <a:srgbClr val="102A38"/>
              </a:solidFill>
              <a:highlight>
                <a:srgbClr val="FFFFFF"/>
              </a:highlight>
              <a:latin typeface="PT Sans"/>
              <a:ea typeface="PT Sans"/>
              <a:cs typeface="PT Sans"/>
              <a:sym typeface="PT Sans"/>
            </a:endParaRPr>
          </a:p>
          <a:p>
            <a:pPr indent="0" lvl="0" marL="0" rtl="0" algn="l">
              <a:spcBef>
                <a:spcPts val="0"/>
              </a:spcBef>
              <a:spcAft>
                <a:spcPts val="0"/>
              </a:spcAft>
              <a:buNone/>
            </a:pPr>
            <a:r>
              <a:rPr lang="pl" u="sng">
                <a:solidFill>
                  <a:schemeClr val="hlink"/>
                </a:solidFill>
                <a:highlight>
                  <a:srgbClr val="FFFFFF"/>
                </a:highlight>
                <a:latin typeface="PT Sans"/>
                <a:ea typeface="PT Sans"/>
                <a:cs typeface="PT Sans"/>
                <a:sym typeface="PT Sans"/>
                <a:hlinkClick r:id="rId3"/>
              </a:rPr>
              <a:t>https://www.judiciary.uk/wp-content/uploads/2025/10/Artificial-Intelligence-AI-Guidance-for-Judicial-Office-Holders-2.pdf</a:t>
            </a:r>
            <a:endParaRPr>
              <a:solidFill>
                <a:srgbClr val="102A38"/>
              </a:solidFill>
              <a:highlight>
                <a:srgbClr val="FFFFFF"/>
              </a:highlight>
              <a:latin typeface="PT Sans"/>
              <a:ea typeface="PT Sans"/>
              <a:cs typeface="PT Sans"/>
              <a:sym typeface="PT Sans"/>
            </a:endParaRPr>
          </a:p>
          <a:p>
            <a:pPr indent="0" lvl="0" marL="0" rtl="0" algn="l">
              <a:spcBef>
                <a:spcPts val="0"/>
              </a:spcBef>
              <a:spcAft>
                <a:spcPts val="0"/>
              </a:spcAft>
              <a:buNone/>
            </a:pPr>
            <a:r>
              <a:t/>
            </a:r>
            <a:endParaRPr>
              <a:solidFill>
                <a:srgbClr val="102A38"/>
              </a:solidFill>
              <a:highlight>
                <a:srgbClr val="FFFFFF"/>
              </a:highlight>
              <a:latin typeface="PT Sans"/>
              <a:ea typeface="PT Sans"/>
              <a:cs typeface="PT Sans"/>
              <a:sym typeface="PT Sans"/>
            </a:endParaRPr>
          </a:p>
          <a:p>
            <a:pPr indent="0" lvl="0" marL="0" rtl="0" algn="l">
              <a:spcBef>
                <a:spcPts val="0"/>
              </a:spcBef>
              <a:spcAft>
                <a:spcPts val="0"/>
              </a:spcAft>
              <a:buNone/>
            </a:pPr>
            <a:r>
              <a:rPr lang="pl">
                <a:solidFill>
                  <a:srgbClr val="102A38"/>
                </a:solidFill>
                <a:highlight>
                  <a:srgbClr val="FFFFFF"/>
                </a:highlight>
                <a:latin typeface="PT Sans"/>
                <a:ea typeface="PT Sans"/>
                <a:cs typeface="PT Sans"/>
                <a:sym typeface="PT Sans"/>
              </a:rPr>
              <a:t>Canada: The Use of Artificial Intelligence in Court Proceedings </a:t>
            </a:r>
            <a:r>
              <a:rPr lang="pl" u="sng">
                <a:solidFill>
                  <a:schemeClr val="hlink"/>
                </a:solidFill>
                <a:highlight>
                  <a:srgbClr val="FFFFFF"/>
                </a:highlight>
                <a:latin typeface="PT Sans"/>
                <a:ea typeface="PT Sans"/>
                <a:cs typeface="PT Sans"/>
                <a:sym typeface="PT Sans"/>
                <a:hlinkClick r:id="rId4"/>
              </a:rPr>
              <a:t>https://www.fct-cf.ca/Content/assets/pdf/base/FC-Updated-AI-Notice-EN.pdf</a:t>
            </a:r>
            <a:r>
              <a:rPr lang="pl">
                <a:solidFill>
                  <a:srgbClr val="102A38"/>
                </a:solidFill>
                <a:highlight>
                  <a:srgbClr val="FFFFFF"/>
                </a:highlight>
                <a:latin typeface="PT Sans"/>
                <a:ea typeface="PT Sans"/>
                <a:cs typeface="PT Sans"/>
                <a:sym typeface="PT Sans"/>
              </a:rPr>
              <a:t> </a:t>
            </a:r>
            <a:endParaRPr>
              <a:solidFill>
                <a:srgbClr val="102A38"/>
              </a:solidFill>
              <a:highlight>
                <a:srgbClr val="FFFFFF"/>
              </a:highlight>
              <a:latin typeface="PT Sans"/>
              <a:ea typeface="PT Sans"/>
              <a:cs typeface="PT Sans"/>
              <a:sym typeface="PT Sans"/>
            </a:endParaRPr>
          </a:p>
          <a:p>
            <a:pPr indent="0" lvl="0" marL="0" rtl="0" algn="l">
              <a:spcBef>
                <a:spcPts val="0"/>
              </a:spcBef>
              <a:spcAft>
                <a:spcPts val="0"/>
              </a:spcAft>
              <a:buNone/>
            </a:pPr>
            <a:r>
              <a:t/>
            </a:r>
            <a:endParaRPr>
              <a:solidFill>
                <a:srgbClr val="102A38"/>
              </a:solidFill>
              <a:highlight>
                <a:schemeClr val="lt1"/>
              </a:highlight>
              <a:latin typeface="PT Sans"/>
              <a:ea typeface="PT Sans"/>
              <a:cs typeface="PT Sans"/>
              <a:sym typeface="PT Sans"/>
            </a:endParaRPr>
          </a:p>
          <a:p>
            <a:pPr indent="0" lvl="0" marL="0" rtl="0" algn="l">
              <a:spcBef>
                <a:spcPts val="0"/>
              </a:spcBef>
              <a:spcAft>
                <a:spcPts val="0"/>
              </a:spcAft>
              <a:buClr>
                <a:schemeClr val="dk1"/>
              </a:buClr>
              <a:buSzPts val="1100"/>
              <a:buFont typeface="Arial"/>
              <a:buNone/>
            </a:pPr>
            <a:r>
              <a:rPr lang="pl">
                <a:solidFill>
                  <a:srgbClr val="102A38"/>
                </a:solidFill>
                <a:highlight>
                  <a:schemeClr val="lt1"/>
                </a:highlight>
                <a:latin typeface="PT Sans"/>
                <a:ea typeface="PT Sans"/>
                <a:cs typeface="PT Sans"/>
                <a:sym typeface="PT Sans"/>
              </a:rPr>
              <a:t>Bar Council: </a:t>
            </a:r>
            <a:r>
              <a:rPr lang="pl" u="sng">
                <a:solidFill>
                  <a:schemeClr val="accent5"/>
                </a:solidFill>
                <a:highlight>
                  <a:schemeClr val="lt1"/>
                </a:highlight>
                <a:latin typeface="PT Sans"/>
                <a:ea typeface="PT Sans"/>
                <a:cs typeface="PT Sans"/>
                <a:sym typeface="PT Sans"/>
                <a:hlinkClick r:id="rId5">
                  <a:extLst>
                    <a:ext uri="{A12FA001-AC4F-418D-AE19-62706E023703}">
                      <ahyp:hlinkClr val="tx"/>
                    </a:ext>
                  </a:extLst>
                </a:hlinkClick>
              </a:rPr>
              <a:t>https://www.barcouncilethics.co.uk/wp-content/uploads/2024/01/Considerations-when-using-ChatGPT-and-Generative-AI-Software-based-on-large-language-models-January-2024.pdf</a:t>
            </a:r>
            <a:r>
              <a:rPr lang="pl">
                <a:solidFill>
                  <a:srgbClr val="102A38"/>
                </a:solidFill>
                <a:highlight>
                  <a:schemeClr val="lt1"/>
                </a:highlight>
                <a:latin typeface="PT Sans"/>
                <a:ea typeface="PT Sans"/>
                <a:cs typeface="PT Sans"/>
                <a:sym typeface="PT Sans"/>
              </a:rPr>
              <a:t> </a:t>
            </a:r>
            <a:endParaRPr>
              <a:solidFill>
                <a:srgbClr val="102A38"/>
              </a:solidFill>
              <a:highlight>
                <a:srgbClr val="FFFFFF"/>
              </a:highlight>
              <a:latin typeface="PT Sans"/>
              <a:ea typeface="PT Sans"/>
              <a:cs typeface="PT Sans"/>
              <a:sym typeface="PT Sans"/>
            </a:endParaRPr>
          </a:p>
        </p:txBody>
      </p:sp>
      <p:sp>
        <p:nvSpPr>
          <p:cNvPr id="203" name="Google Shape;203;p26"/>
          <p:cNvSpPr txBox="1"/>
          <p:nvPr/>
        </p:nvSpPr>
        <p:spPr>
          <a:xfrm>
            <a:off x="647300" y="377375"/>
            <a:ext cx="8496600" cy="708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pl" sz="3400">
                <a:solidFill>
                  <a:srgbClr val="102A38"/>
                </a:solidFill>
                <a:latin typeface="PT Sans"/>
                <a:ea typeface="PT Sans"/>
                <a:cs typeface="PT Sans"/>
                <a:sym typeface="PT Sans"/>
              </a:rPr>
              <a:t>Judicial Guidance on AI (Oct 2025)</a:t>
            </a:r>
            <a:endParaRPr b="1" sz="3500">
              <a:solidFill>
                <a:srgbClr val="102A38"/>
              </a:solidFill>
              <a:latin typeface="PT Sans"/>
              <a:ea typeface="PT Sans"/>
              <a:cs typeface="PT Sans"/>
              <a:sym typeface="PT Sans"/>
            </a:endParaRPr>
          </a:p>
        </p:txBody>
      </p:sp>
      <p:sp>
        <p:nvSpPr>
          <p:cNvPr id="204" name="Google Shape;204;p26"/>
          <p:cNvSpPr/>
          <p:nvPr/>
        </p:nvSpPr>
        <p:spPr>
          <a:xfrm>
            <a:off x="3648675" y="1017713"/>
            <a:ext cx="5495400" cy="62400"/>
          </a:xfrm>
          <a:prstGeom prst="rect">
            <a:avLst/>
          </a:prstGeom>
          <a:solidFill>
            <a:srgbClr val="7FED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26"/>
          <p:cNvSpPr/>
          <p:nvPr/>
        </p:nvSpPr>
        <p:spPr>
          <a:xfrm>
            <a:off x="3521875" y="1016788"/>
            <a:ext cx="63300" cy="63300"/>
          </a:xfrm>
          <a:prstGeom prst="rect">
            <a:avLst/>
          </a:prstGeom>
          <a:solidFill>
            <a:srgbClr val="7FED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26"/>
          <p:cNvSpPr/>
          <p:nvPr/>
        </p:nvSpPr>
        <p:spPr>
          <a:xfrm>
            <a:off x="3391500" y="1016788"/>
            <a:ext cx="63300" cy="63300"/>
          </a:xfrm>
          <a:prstGeom prst="rect">
            <a:avLst/>
          </a:prstGeom>
          <a:solidFill>
            <a:srgbClr val="C8F9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07" name="Google Shape;207;p26"/>
          <p:cNvPicPr preferRelativeResize="0"/>
          <p:nvPr/>
        </p:nvPicPr>
        <p:blipFill>
          <a:blip r:embed="rId6">
            <a:alphaModFix/>
          </a:blip>
          <a:stretch>
            <a:fillRect/>
          </a:stretch>
        </p:blipFill>
        <p:spPr>
          <a:xfrm>
            <a:off x="925" y="4815125"/>
            <a:ext cx="9142149" cy="328375"/>
          </a:xfrm>
          <a:prstGeom prst="rect">
            <a:avLst/>
          </a:prstGeom>
          <a:noFill/>
          <a:ln>
            <a:noFill/>
          </a:ln>
        </p:spPr>
      </p:pic>
      <p:pic>
        <p:nvPicPr>
          <p:cNvPr id="208" name="Google Shape;208;p26"/>
          <p:cNvPicPr preferRelativeResize="0"/>
          <p:nvPr/>
        </p:nvPicPr>
        <p:blipFill>
          <a:blip r:embed="rId7">
            <a:alphaModFix/>
          </a:blip>
          <a:stretch>
            <a:fillRect/>
          </a:stretch>
        </p:blipFill>
        <p:spPr>
          <a:xfrm>
            <a:off x="108000" y="1207479"/>
            <a:ext cx="9144000" cy="3161343"/>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208"/>
                                        </p:tgtEl>
                                        <p:attrNameLst>
                                          <p:attrName>style.visibility</p:attrName>
                                        </p:attrNameLst>
                                      </p:cBhvr>
                                      <p:to>
                                        <p:strVal val="visible"/>
                                      </p:to>
                                    </p:set>
                                    <p:anim calcmode="lin" valueType="num">
                                      <p:cBhvr additive="base">
                                        <p:cTn dur="1000"/>
                                        <p:tgtEl>
                                          <p:spTgt spid="208"/>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sp>
        <p:nvSpPr>
          <p:cNvPr id="213" name="Google Shape;213;p27"/>
          <p:cNvSpPr txBox="1"/>
          <p:nvPr/>
        </p:nvSpPr>
        <p:spPr>
          <a:xfrm>
            <a:off x="688850" y="1347550"/>
            <a:ext cx="7734000" cy="2986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pl">
                <a:solidFill>
                  <a:srgbClr val="102A38"/>
                </a:solidFill>
                <a:highlight>
                  <a:srgbClr val="FFFFFF"/>
                </a:highlight>
                <a:latin typeface="PT Sans"/>
                <a:ea typeface="PT Sans"/>
                <a:cs typeface="PT Sans"/>
                <a:sym typeface="PT Sans"/>
              </a:rPr>
              <a:t>B</a:t>
            </a:r>
            <a:r>
              <a:rPr lang="pl">
                <a:solidFill>
                  <a:srgbClr val="102A38"/>
                </a:solidFill>
                <a:highlight>
                  <a:srgbClr val="FFFFFF"/>
                </a:highlight>
                <a:latin typeface="PT Sans"/>
                <a:ea typeface="PT Sans"/>
                <a:cs typeface="PT Sans"/>
                <a:sym typeface="PT Sans"/>
              </a:rPr>
              <a:t>log post from Kennedys, titled </a:t>
            </a:r>
            <a:r>
              <a:rPr i="1" lang="pl">
                <a:solidFill>
                  <a:srgbClr val="102A38"/>
                </a:solidFill>
                <a:highlight>
                  <a:srgbClr val="FFFFFF"/>
                </a:highlight>
                <a:latin typeface="PT Sans"/>
                <a:ea typeface="PT Sans"/>
                <a:cs typeface="PT Sans"/>
                <a:sym typeface="PT Sans"/>
              </a:rPr>
              <a:t>AI - the expectations for expert witnesses</a:t>
            </a:r>
            <a:endParaRPr i="1">
              <a:solidFill>
                <a:srgbClr val="102A38"/>
              </a:solidFill>
              <a:highlight>
                <a:srgbClr val="FFFFFF"/>
              </a:highlight>
              <a:latin typeface="PT Sans"/>
              <a:ea typeface="PT Sans"/>
              <a:cs typeface="PT Sans"/>
              <a:sym typeface="PT Sans"/>
            </a:endParaRPr>
          </a:p>
          <a:p>
            <a:pPr indent="0" lvl="0" marL="0" rtl="0" algn="l">
              <a:spcBef>
                <a:spcPts val="0"/>
              </a:spcBef>
              <a:spcAft>
                <a:spcPts val="0"/>
              </a:spcAft>
              <a:buNone/>
            </a:pPr>
            <a:r>
              <a:t/>
            </a:r>
            <a:endParaRPr>
              <a:solidFill>
                <a:srgbClr val="102A38"/>
              </a:solidFill>
              <a:highlight>
                <a:srgbClr val="FFFFFF"/>
              </a:highlight>
              <a:latin typeface="PT Sans"/>
              <a:ea typeface="PT Sans"/>
              <a:cs typeface="PT Sans"/>
              <a:sym typeface="PT Sans"/>
            </a:endParaRPr>
          </a:p>
          <a:p>
            <a:pPr indent="-317500" lvl="0" marL="457200" rtl="0" algn="l">
              <a:spcBef>
                <a:spcPts val="0"/>
              </a:spcBef>
              <a:spcAft>
                <a:spcPts val="0"/>
              </a:spcAft>
              <a:buClr>
                <a:srgbClr val="102A38"/>
              </a:buClr>
              <a:buSzPts val="1400"/>
              <a:buFont typeface="PT Sans"/>
              <a:buChar char="●"/>
            </a:pPr>
            <a:r>
              <a:rPr lang="pl">
                <a:solidFill>
                  <a:srgbClr val="102A38"/>
                </a:solidFill>
                <a:highlight>
                  <a:srgbClr val="FFFFFF"/>
                </a:highlight>
                <a:latin typeface="PT Sans"/>
                <a:ea typeface="PT Sans"/>
                <a:cs typeface="PT Sans"/>
                <a:sym typeface="PT Sans"/>
              </a:rPr>
              <a:t>Report should comply with CPR 35</a:t>
            </a:r>
            <a:endParaRPr>
              <a:solidFill>
                <a:srgbClr val="102A38"/>
              </a:solidFill>
              <a:highlight>
                <a:srgbClr val="FFFFFF"/>
              </a:highlight>
              <a:latin typeface="PT Sans"/>
              <a:ea typeface="PT Sans"/>
              <a:cs typeface="PT Sans"/>
              <a:sym typeface="PT Sans"/>
            </a:endParaRPr>
          </a:p>
          <a:p>
            <a:pPr indent="-317500" lvl="0" marL="457200" rtl="0" algn="l">
              <a:spcBef>
                <a:spcPts val="0"/>
              </a:spcBef>
              <a:spcAft>
                <a:spcPts val="0"/>
              </a:spcAft>
              <a:buClr>
                <a:srgbClr val="102A38"/>
              </a:buClr>
              <a:buSzPts val="1400"/>
              <a:buFont typeface="PT Sans"/>
              <a:buChar char="●"/>
            </a:pPr>
            <a:r>
              <a:rPr lang="pl">
                <a:solidFill>
                  <a:srgbClr val="102A38"/>
                </a:solidFill>
                <a:highlight>
                  <a:srgbClr val="FFFFFF"/>
                </a:highlight>
                <a:latin typeface="PT Sans"/>
                <a:ea typeface="PT Sans"/>
                <a:cs typeface="PT Sans"/>
                <a:sym typeface="PT Sans"/>
              </a:rPr>
              <a:t>Expert evidence presented to the court should be the independent product of the expert</a:t>
            </a:r>
            <a:endParaRPr>
              <a:solidFill>
                <a:srgbClr val="102A38"/>
              </a:solidFill>
              <a:highlight>
                <a:srgbClr val="FFFFFF"/>
              </a:highlight>
              <a:latin typeface="PT Sans"/>
              <a:ea typeface="PT Sans"/>
              <a:cs typeface="PT Sans"/>
              <a:sym typeface="PT Sans"/>
            </a:endParaRPr>
          </a:p>
          <a:p>
            <a:pPr indent="-317500" lvl="0" marL="457200" rtl="0" algn="l">
              <a:spcBef>
                <a:spcPts val="0"/>
              </a:spcBef>
              <a:spcAft>
                <a:spcPts val="0"/>
              </a:spcAft>
              <a:buClr>
                <a:srgbClr val="102A38"/>
              </a:buClr>
              <a:buSzPts val="1400"/>
              <a:buFont typeface="PT Sans"/>
              <a:buChar char="●"/>
            </a:pPr>
            <a:r>
              <a:rPr lang="pl">
                <a:solidFill>
                  <a:srgbClr val="102A38"/>
                </a:solidFill>
                <a:highlight>
                  <a:srgbClr val="FFFFFF"/>
                </a:highlight>
                <a:latin typeface="PT Sans"/>
                <a:ea typeface="PT Sans"/>
                <a:cs typeface="PT Sans"/>
                <a:sym typeface="PT Sans"/>
              </a:rPr>
              <a:t>Expert witness should provide independent assistance to the court by way of objective unbiased opinion</a:t>
            </a:r>
            <a:endParaRPr>
              <a:solidFill>
                <a:srgbClr val="102A38"/>
              </a:solidFill>
              <a:highlight>
                <a:srgbClr val="FFFFFF"/>
              </a:highlight>
              <a:latin typeface="PT Sans"/>
              <a:ea typeface="PT Sans"/>
              <a:cs typeface="PT Sans"/>
              <a:sym typeface="PT Sans"/>
            </a:endParaRPr>
          </a:p>
          <a:p>
            <a:pPr indent="-317500" lvl="0" marL="457200" rtl="0" algn="l">
              <a:spcBef>
                <a:spcPts val="0"/>
              </a:spcBef>
              <a:spcAft>
                <a:spcPts val="0"/>
              </a:spcAft>
              <a:buClr>
                <a:srgbClr val="102A38"/>
              </a:buClr>
              <a:buSzPts val="1400"/>
              <a:buFont typeface="PT Sans"/>
              <a:buChar char="●"/>
            </a:pPr>
            <a:r>
              <a:rPr lang="pl">
                <a:solidFill>
                  <a:srgbClr val="102A38"/>
                </a:solidFill>
                <a:highlight>
                  <a:srgbClr val="FFFFFF"/>
                </a:highlight>
                <a:latin typeface="PT Sans"/>
                <a:ea typeface="PT Sans"/>
                <a:cs typeface="PT Sans"/>
                <a:sym typeface="PT Sans"/>
              </a:rPr>
              <a:t>Expert witness should state the facts or assumptions on which their opinion is based.</a:t>
            </a:r>
            <a:endParaRPr>
              <a:solidFill>
                <a:srgbClr val="102A38"/>
              </a:solidFill>
              <a:highlight>
                <a:srgbClr val="FFFFFF"/>
              </a:highlight>
              <a:latin typeface="PT Sans"/>
              <a:ea typeface="PT Sans"/>
              <a:cs typeface="PT Sans"/>
              <a:sym typeface="PT Sans"/>
            </a:endParaRPr>
          </a:p>
          <a:p>
            <a:pPr indent="0" lvl="0" marL="0" rtl="0" algn="l">
              <a:spcBef>
                <a:spcPts val="0"/>
              </a:spcBef>
              <a:spcAft>
                <a:spcPts val="0"/>
              </a:spcAft>
              <a:buNone/>
            </a:pPr>
            <a:r>
              <a:t/>
            </a:r>
            <a:endParaRPr>
              <a:solidFill>
                <a:srgbClr val="102A38"/>
              </a:solidFill>
              <a:highlight>
                <a:srgbClr val="FFFFFF"/>
              </a:highlight>
              <a:latin typeface="PT Sans"/>
              <a:ea typeface="PT Sans"/>
              <a:cs typeface="PT Sans"/>
              <a:sym typeface="PT Sans"/>
            </a:endParaRPr>
          </a:p>
          <a:p>
            <a:pPr indent="0" lvl="0" marL="0" rtl="0" algn="l">
              <a:spcBef>
                <a:spcPts val="0"/>
              </a:spcBef>
              <a:spcAft>
                <a:spcPts val="0"/>
              </a:spcAft>
              <a:buNone/>
            </a:pPr>
            <a:r>
              <a:rPr lang="pl" u="sng">
                <a:solidFill>
                  <a:schemeClr val="hlink"/>
                </a:solidFill>
                <a:highlight>
                  <a:srgbClr val="FFFFFF"/>
                </a:highlight>
                <a:latin typeface="PT Sans"/>
                <a:ea typeface="PT Sans"/>
                <a:cs typeface="PT Sans"/>
                <a:sym typeface="PT Sans"/>
                <a:hlinkClick r:id="rId3"/>
              </a:rPr>
              <a:t>https://www.kennedyslaw.com/en/thought-leadership/article/2025/ai-the-expectations-for-expert-witnesses/</a:t>
            </a:r>
            <a:endParaRPr>
              <a:solidFill>
                <a:srgbClr val="102A38"/>
              </a:solidFill>
              <a:highlight>
                <a:srgbClr val="FFFFFF"/>
              </a:highlight>
              <a:latin typeface="PT Sans"/>
              <a:ea typeface="PT Sans"/>
              <a:cs typeface="PT Sans"/>
              <a:sym typeface="PT Sans"/>
            </a:endParaRPr>
          </a:p>
          <a:p>
            <a:pPr indent="0" lvl="0" marL="0" rtl="0" algn="l">
              <a:spcBef>
                <a:spcPts val="0"/>
              </a:spcBef>
              <a:spcAft>
                <a:spcPts val="0"/>
              </a:spcAft>
              <a:buNone/>
            </a:pPr>
            <a:r>
              <a:t/>
            </a:r>
            <a:endParaRPr>
              <a:solidFill>
                <a:srgbClr val="102A38"/>
              </a:solidFill>
              <a:highlight>
                <a:srgbClr val="FFFFFF"/>
              </a:highlight>
              <a:latin typeface="PT Sans"/>
              <a:ea typeface="PT Sans"/>
              <a:cs typeface="PT Sans"/>
              <a:sym typeface="PT Sans"/>
            </a:endParaRPr>
          </a:p>
          <a:p>
            <a:pPr indent="0" lvl="0" marL="0" rtl="0" algn="l">
              <a:spcBef>
                <a:spcPts val="0"/>
              </a:spcBef>
              <a:spcAft>
                <a:spcPts val="0"/>
              </a:spcAft>
              <a:buNone/>
            </a:pPr>
            <a:r>
              <a:rPr lang="pl">
                <a:solidFill>
                  <a:srgbClr val="102A38"/>
                </a:solidFill>
                <a:highlight>
                  <a:srgbClr val="FFFFFF"/>
                </a:highlight>
                <a:latin typeface="PT Sans"/>
                <a:ea typeface="PT Sans"/>
                <a:cs typeface="PT Sans"/>
                <a:sym typeface="PT Sans"/>
              </a:rPr>
              <a:t>Also: Academy of Experts: </a:t>
            </a:r>
            <a:r>
              <a:rPr lang="pl" u="sng">
                <a:solidFill>
                  <a:schemeClr val="hlink"/>
                </a:solidFill>
                <a:highlight>
                  <a:schemeClr val="lt1"/>
                </a:highlight>
                <a:latin typeface="PT Sans"/>
                <a:ea typeface="PT Sans"/>
                <a:cs typeface="PT Sans"/>
                <a:sym typeface="PT Sans"/>
                <a:hlinkClick r:id="rId4"/>
              </a:rPr>
              <a:t>https://taecdn.b-cdn.net/wordpress/wp-content/uploads/2026/02/fs-26-01-AI.pdf</a:t>
            </a:r>
            <a:r>
              <a:rPr lang="pl">
                <a:solidFill>
                  <a:srgbClr val="102A38"/>
                </a:solidFill>
                <a:highlight>
                  <a:schemeClr val="lt1"/>
                </a:highlight>
                <a:latin typeface="PT Sans"/>
                <a:ea typeface="PT Sans"/>
                <a:cs typeface="PT Sans"/>
                <a:sym typeface="PT Sans"/>
              </a:rPr>
              <a:t> </a:t>
            </a:r>
            <a:endParaRPr>
              <a:solidFill>
                <a:srgbClr val="102A38"/>
              </a:solidFill>
              <a:highlight>
                <a:srgbClr val="FFFFFF"/>
              </a:highlight>
              <a:latin typeface="PT Sans"/>
              <a:ea typeface="PT Sans"/>
              <a:cs typeface="PT Sans"/>
              <a:sym typeface="PT Sans"/>
            </a:endParaRPr>
          </a:p>
        </p:txBody>
      </p:sp>
      <p:sp>
        <p:nvSpPr>
          <p:cNvPr id="214" name="Google Shape;214;p27"/>
          <p:cNvSpPr txBox="1"/>
          <p:nvPr/>
        </p:nvSpPr>
        <p:spPr>
          <a:xfrm>
            <a:off x="647300" y="377375"/>
            <a:ext cx="8496600" cy="708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pl" sz="3400">
                <a:solidFill>
                  <a:srgbClr val="102A38"/>
                </a:solidFill>
                <a:latin typeface="PT Sans"/>
                <a:ea typeface="PT Sans"/>
                <a:cs typeface="PT Sans"/>
                <a:sym typeface="PT Sans"/>
              </a:rPr>
              <a:t>Unofficial</a:t>
            </a:r>
            <a:r>
              <a:rPr b="1" lang="pl" sz="3400">
                <a:solidFill>
                  <a:srgbClr val="102A38"/>
                </a:solidFill>
                <a:latin typeface="PT Sans"/>
                <a:ea typeface="PT Sans"/>
                <a:cs typeface="PT Sans"/>
                <a:sym typeface="PT Sans"/>
              </a:rPr>
              <a:t> advice for expert witnesses and AI</a:t>
            </a:r>
            <a:endParaRPr b="1" sz="3500">
              <a:solidFill>
                <a:srgbClr val="102A38"/>
              </a:solidFill>
              <a:latin typeface="PT Sans"/>
              <a:ea typeface="PT Sans"/>
              <a:cs typeface="PT Sans"/>
              <a:sym typeface="PT Sans"/>
            </a:endParaRPr>
          </a:p>
        </p:txBody>
      </p:sp>
      <p:sp>
        <p:nvSpPr>
          <p:cNvPr id="215" name="Google Shape;215;p27"/>
          <p:cNvSpPr/>
          <p:nvPr/>
        </p:nvSpPr>
        <p:spPr>
          <a:xfrm>
            <a:off x="3648675" y="1017713"/>
            <a:ext cx="5495400" cy="62400"/>
          </a:xfrm>
          <a:prstGeom prst="rect">
            <a:avLst/>
          </a:prstGeom>
          <a:solidFill>
            <a:srgbClr val="7FED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27"/>
          <p:cNvSpPr/>
          <p:nvPr/>
        </p:nvSpPr>
        <p:spPr>
          <a:xfrm>
            <a:off x="3521875" y="1016788"/>
            <a:ext cx="63300" cy="63300"/>
          </a:xfrm>
          <a:prstGeom prst="rect">
            <a:avLst/>
          </a:prstGeom>
          <a:solidFill>
            <a:srgbClr val="7FED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27"/>
          <p:cNvSpPr/>
          <p:nvPr/>
        </p:nvSpPr>
        <p:spPr>
          <a:xfrm>
            <a:off x="3391500" y="1016788"/>
            <a:ext cx="63300" cy="63300"/>
          </a:xfrm>
          <a:prstGeom prst="rect">
            <a:avLst/>
          </a:prstGeom>
          <a:solidFill>
            <a:srgbClr val="C8F9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18" name="Google Shape;218;p27"/>
          <p:cNvPicPr preferRelativeResize="0"/>
          <p:nvPr/>
        </p:nvPicPr>
        <p:blipFill>
          <a:blip r:embed="rId5">
            <a:alphaModFix/>
          </a:blip>
          <a:stretch>
            <a:fillRect/>
          </a:stretch>
        </p:blipFill>
        <p:spPr>
          <a:xfrm>
            <a:off x="925" y="4815125"/>
            <a:ext cx="9142149" cy="32837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sp>
        <p:nvSpPr>
          <p:cNvPr id="223" name="Google Shape;223;p28"/>
          <p:cNvSpPr txBox="1"/>
          <p:nvPr/>
        </p:nvSpPr>
        <p:spPr>
          <a:xfrm>
            <a:off x="688850" y="1347550"/>
            <a:ext cx="7734000" cy="3201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pl">
                <a:solidFill>
                  <a:srgbClr val="102A38"/>
                </a:solidFill>
                <a:highlight>
                  <a:srgbClr val="FFFFFF"/>
                </a:highlight>
                <a:latin typeface="PT Sans"/>
                <a:ea typeface="PT Sans"/>
                <a:cs typeface="PT Sans"/>
                <a:sym typeface="PT Sans"/>
              </a:rPr>
              <a:t>Is AI really </a:t>
            </a:r>
            <a:r>
              <a:rPr lang="pl">
                <a:solidFill>
                  <a:srgbClr val="102A38"/>
                </a:solidFill>
                <a:highlight>
                  <a:srgbClr val="FFFFFF"/>
                </a:highlight>
                <a:latin typeface="PT Sans"/>
                <a:ea typeface="PT Sans"/>
                <a:cs typeface="PT Sans"/>
                <a:sym typeface="PT Sans"/>
              </a:rPr>
              <a:t>necessary for your purpose? Generative AI often doesn’t improve a text, but adds noise to it, making it unnecessarily verbose. An expert witness report should be concise and factual. It’s not creative writing. </a:t>
            </a:r>
            <a:endParaRPr>
              <a:solidFill>
                <a:srgbClr val="102A38"/>
              </a:solidFill>
              <a:highlight>
                <a:srgbClr val="FFFFFF"/>
              </a:highlight>
              <a:latin typeface="PT Sans"/>
              <a:ea typeface="PT Sans"/>
              <a:cs typeface="PT Sans"/>
              <a:sym typeface="PT Sans"/>
            </a:endParaRPr>
          </a:p>
          <a:p>
            <a:pPr indent="0" lvl="0" marL="0" rtl="0" algn="l">
              <a:spcBef>
                <a:spcPts val="0"/>
              </a:spcBef>
              <a:spcAft>
                <a:spcPts val="0"/>
              </a:spcAft>
              <a:buNone/>
            </a:pPr>
            <a:r>
              <a:t/>
            </a:r>
            <a:endParaRPr>
              <a:solidFill>
                <a:srgbClr val="102A38"/>
              </a:solidFill>
              <a:highlight>
                <a:srgbClr val="FFFFFF"/>
              </a:highlight>
              <a:latin typeface="PT Sans"/>
              <a:ea typeface="PT Sans"/>
              <a:cs typeface="PT Sans"/>
              <a:sym typeface="PT Sans"/>
            </a:endParaRPr>
          </a:p>
          <a:p>
            <a:pPr indent="0" lvl="0" marL="0" rtl="0" algn="l">
              <a:spcBef>
                <a:spcPts val="0"/>
              </a:spcBef>
              <a:spcAft>
                <a:spcPts val="0"/>
              </a:spcAft>
              <a:buNone/>
            </a:pPr>
            <a:r>
              <a:rPr lang="pl">
                <a:solidFill>
                  <a:srgbClr val="102A38"/>
                </a:solidFill>
                <a:highlight>
                  <a:srgbClr val="FFFFFF"/>
                </a:highlight>
                <a:latin typeface="PT Sans"/>
                <a:ea typeface="PT Sans"/>
                <a:cs typeface="PT Sans"/>
                <a:sym typeface="PT Sans"/>
              </a:rPr>
              <a:t>It also introduces the issue of checking the AI output. I would find it easier to ensure all facts are correct while I am writing a sentence, rather than generate it with AI and then have to check it after it’s been generated. It’s very easy to miss something.</a:t>
            </a:r>
            <a:endParaRPr>
              <a:solidFill>
                <a:srgbClr val="102A38"/>
              </a:solidFill>
              <a:highlight>
                <a:srgbClr val="FFFFFF"/>
              </a:highlight>
              <a:latin typeface="PT Sans"/>
              <a:ea typeface="PT Sans"/>
              <a:cs typeface="PT Sans"/>
              <a:sym typeface="PT Sans"/>
            </a:endParaRPr>
          </a:p>
          <a:p>
            <a:pPr indent="0" lvl="0" marL="0" rtl="0" algn="l">
              <a:spcBef>
                <a:spcPts val="0"/>
              </a:spcBef>
              <a:spcAft>
                <a:spcPts val="0"/>
              </a:spcAft>
              <a:buNone/>
            </a:pPr>
            <a:r>
              <a:t/>
            </a:r>
            <a:endParaRPr>
              <a:solidFill>
                <a:srgbClr val="102A38"/>
              </a:solidFill>
              <a:highlight>
                <a:srgbClr val="FFFFFF"/>
              </a:highlight>
              <a:latin typeface="PT Sans"/>
              <a:ea typeface="PT Sans"/>
              <a:cs typeface="PT Sans"/>
              <a:sym typeface="PT Sans"/>
            </a:endParaRPr>
          </a:p>
          <a:p>
            <a:pPr indent="0" lvl="0" marL="0" rtl="0" algn="l">
              <a:spcBef>
                <a:spcPts val="0"/>
              </a:spcBef>
              <a:spcAft>
                <a:spcPts val="0"/>
              </a:spcAft>
              <a:buNone/>
            </a:pPr>
            <a:r>
              <a:rPr lang="pl">
                <a:solidFill>
                  <a:srgbClr val="102A38"/>
                </a:solidFill>
                <a:highlight>
                  <a:srgbClr val="FFFFFF"/>
                </a:highlight>
                <a:latin typeface="PT Sans"/>
                <a:ea typeface="PT Sans"/>
                <a:cs typeface="PT Sans"/>
                <a:sym typeface="PT Sans"/>
              </a:rPr>
              <a:t>Another issue is that you will need approval from the instructing solicitor (and possibly the court) to use it. If you get approval from the solicitor and later find out that somebody else objects to the use of AI, you will have to redo the report.</a:t>
            </a:r>
            <a:endParaRPr>
              <a:solidFill>
                <a:srgbClr val="102A38"/>
              </a:solidFill>
              <a:highlight>
                <a:srgbClr val="FFFFFF"/>
              </a:highlight>
              <a:latin typeface="PT Sans"/>
              <a:ea typeface="PT Sans"/>
              <a:cs typeface="PT Sans"/>
              <a:sym typeface="PT Sans"/>
            </a:endParaRPr>
          </a:p>
          <a:p>
            <a:pPr indent="0" lvl="0" marL="0" rtl="0" algn="l">
              <a:spcBef>
                <a:spcPts val="0"/>
              </a:spcBef>
              <a:spcAft>
                <a:spcPts val="0"/>
              </a:spcAft>
              <a:buNone/>
            </a:pPr>
            <a:r>
              <a:t/>
            </a:r>
            <a:endParaRPr>
              <a:solidFill>
                <a:srgbClr val="102A38"/>
              </a:solidFill>
              <a:highlight>
                <a:srgbClr val="FFFFFF"/>
              </a:highlight>
              <a:latin typeface="PT Sans"/>
              <a:ea typeface="PT Sans"/>
              <a:cs typeface="PT Sans"/>
              <a:sym typeface="PT Sans"/>
            </a:endParaRPr>
          </a:p>
          <a:p>
            <a:pPr indent="0" lvl="0" marL="0" rtl="0" algn="l">
              <a:spcBef>
                <a:spcPts val="0"/>
              </a:spcBef>
              <a:spcAft>
                <a:spcPts val="0"/>
              </a:spcAft>
              <a:buNone/>
            </a:pPr>
            <a:r>
              <a:rPr lang="pl">
                <a:solidFill>
                  <a:srgbClr val="102A38"/>
                </a:solidFill>
                <a:highlight>
                  <a:srgbClr val="FFFFFF"/>
                </a:highlight>
                <a:latin typeface="PT Sans"/>
                <a:ea typeface="PT Sans"/>
                <a:cs typeface="PT Sans"/>
                <a:sym typeface="PT Sans"/>
              </a:rPr>
              <a:t>However, if these conditions are met, AI can be a very useful tool for carrying out an investigation or preparing a report. For example, it is good at summarising large numbers of documents.</a:t>
            </a:r>
            <a:endParaRPr>
              <a:solidFill>
                <a:srgbClr val="102A38"/>
              </a:solidFill>
              <a:highlight>
                <a:srgbClr val="FFFFFF"/>
              </a:highlight>
              <a:latin typeface="PT Sans"/>
              <a:ea typeface="PT Sans"/>
              <a:cs typeface="PT Sans"/>
              <a:sym typeface="PT Sans"/>
            </a:endParaRPr>
          </a:p>
        </p:txBody>
      </p:sp>
      <p:sp>
        <p:nvSpPr>
          <p:cNvPr id="224" name="Google Shape;224;p28"/>
          <p:cNvSpPr txBox="1"/>
          <p:nvPr/>
        </p:nvSpPr>
        <p:spPr>
          <a:xfrm>
            <a:off x="647300" y="377375"/>
            <a:ext cx="8496600" cy="708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pl" sz="3400">
                <a:solidFill>
                  <a:srgbClr val="102A38"/>
                </a:solidFill>
                <a:latin typeface="PT Sans"/>
                <a:ea typeface="PT Sans"/>
                <a:cs typeface="PT Sans"/>
                <a:sym typeface="PT Sans"/>
              </a:rPr>
              <a:t>When can AI be used in expert reports?</a:t>
            </a:r>
            <a:endParaRPr b="1" sz="3500">
              <a:solidFill>
                <a:srgbClr val="102A38"/>
              </a:solidFill>
              <a:latin typeface="PT Sans"/>
              <a:ea typeface="PT Sans"/>
              <a:cs typeface="PT Sans"/>
              <a:sym typeface="PT Sans"/>
            </a:endParaRPr>
          </a:p>
        </p:txBody>
      </p:sp>
      <p:sp>
        <p:nvSpPr>
          <p:cNvPr id="225" name="Google Shape;225;p28"/>
          <p:cNvSpPr/>
          <p:nvPr/>
        </p:nvSpPr>
        <p:spPr>
          <a:xfrm>
            <a:off x="3648675" y="1017713"/>
            <a:ext cx="5495400" cy="62400"/>
          </a:xfrm>
          <a:prstGeom prst="rect">
            <a:avLst/>
          </a:prstGeom>
          <a:solidFill>
            <a:srgbClr val="7FED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28"/>
          <p:cNvSpPr/>
          <p:nvPr/>
        </p:nvSpPr>
        <p:spPr>
          <a:xfrm>
            <a:off x="3521875" y="1016788"/>
            <a:ext cx="63300" cy="63300"/>
          </a:xfrm>
          <a:prstGeom prst="rect">
            <a:avLst/>
          </a:prstGeom>
          <a:solidFill>
            <a:srgbClr val="7FED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28"/>
          <p:cNvSpPr/>
          <p:nvPr/>
        </p:nvSpPr>
        <p:spPr>
          <a:xfrm>
            <a:off x="3391500" y="1016788"/>
            <a:ext cx="63300" cy="63300"/>
          </a:xfrm>
          <a:prstGeom prst="rect">
            <a:avLst/>
          </a:prstGeom>
          <a:solidFill>
            <a:srgbClr val="C8F9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28" name="Google Shape;228;p28"/>
          <p:cNvPicPr preferRelativeResize="0"/>
          <p:nvPr/>
        </p:nvPicPr>
        <p:blipFill>
          <a:blip r:embed="rId3">
            <a:alphaModFix/>
          </a:blip>
          <a:stretch>
            <a:fillRect/>
          </a:stretch>
        </p:blipFill>
        <p:spPr>
          <a:xfrm>
            <a:off x="925" y="4815125"/>
            <a:ext cx="9142149" cy="32837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 name="Shape 232"/>
        <p:cNvGrpSpPr/>
        <p:nvPr/>
      </p:nvGrpSpPr>
      <p:grpSpPr>
        <a:xfrm>
          <a:off x="0" y="0"/>
          <a:ext cx="0" cy="0"/>
          <a:chOff x="0" y="0"/>
          <a:chExt cx="0" cy="0"/>
        </a:xfrm>
      </p:grpSpPr>
      <p:sp>
        <p:nvSpPr>
          <p:cNvPr id="233" name="Google Shape;233;p29"/>
          <p:cNvSpPr txBox="1"/>
          <p:nvPr/>
        </p:nvSpPr>
        <p:spPr>
          <a:xfrm>
            <a:off x="688850" y="1347550"/>
            <a:ext cx="7734000" cy="2339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pl">
                <a:solidFill>
                  <a:srgbClr val="102A38"/>
                </a:solidFill>
                <a:highlight>
                  <a:schemeClr val="lt1"/>
                </a:highlight>
                <a:latin typeface="PT Sans"/>
                <a:ea typeface="PT Sans"/>
                <a:cs typeface="PT Sans"/>
                <a:sym typeface="PT Sans"/>
              </a:rPr>
              <a:t>☑ You are using AI for an administrative task, such as spell check, translation, or summarisation, rather than analysis that requires your expertise. (</a:t>
            </a:r>
            <a:r>
              <a:rPr i="1" lang="pl">
                <a:solidFill>
                  <a:srgbClr val="102A38"/>
                </a:solidFill>
                <a:highlight>
                  <a:schemeClr val="lt1"/>
                </a:highlight>
                <a:latin typeface="PT Sans"/>
                <a:ea typeface="PT Sans"/>
                <a:cs typeface="PT Sans"/>
                <a:sym typeface="PT Sans"/>
              </a:rPr>
              <a:t>Judicial Guidance</a:t>
            </a:r>
            <a:r>
              <a:rPr lang="pl">
                <a:solidFill>
                  <a:srgbClr val="102A38"/>
                </a:solidFill>
                <a:highlight>
                  <a:schemeClr val="lt1"/>
                </a:highlight>
                <a:latin typeface="PT Sans"/>
                <a:ea typeface="PT Sans"/>
                <a:cs typeface="PT Sans"/>
                <a:sym typeface="PT Sans"/>
              </a:rPr>
              <a:t>)</a:t>
            </a:r>
            <a:endParaRPr>
              <a:solidFill>
                <a:srgbClr val="102A38"/>
              </a:solidFill>
              <a:highlight>
                <a:schemeClr val="lt1"/>
              </a:highlight>
              <a:latin typeface="PT Sans"/>
              <a:ea typeface="PT Sans"/>
              <a:cs typeface="PT Sans"/>
              <a:sym typeface="PT Sans"/>
            </a:endParaRPr>
          </a:p>
          <a:p>
            <a:pPr indent="0" lvl="0" marL="0" rtl="0" algn="l">
              <a:spcBef>
                <a:spcPts val="0"/>
              </a:spcBef>
              <a:spcAft>
                <a:spcPts val="0"/>
              </a:spcAft>
              <a:buNone/>
            </a:pPr>
            <a:r>
              <a:rPr lang="pl">
                <a:solidFill>
                  <a:srgbClr val="102A38"/>
                </a:solidFill>
                <a:highlight>
                  <a:srgbClr val="FFFFFF"/>
                </a:highlight>
                <a:latin typeface="PT Sans"/>
                <a:ea typeface="PT Sans"/>
                <a:cs typeface="PT Sans"/>
                <a:sym typeface="PT Sans"/>
              </a:rPr>
              <a:t>☑ No sensitive data is being sent out of the jurisdiction.</a:t>
            </a:r>
            <a:endParaRPr>
              <a:solidFill>
                <a:srgbClr val="102A38"/>
              </a:solidFill>
              <a:highlight>
                <a:srgbClr val="FFFFFF"/>
              </a:highlight>
              <a:latin typeface="PT Sans"/>
              <a:ea typeface="PT Sans"/>
              <a:cs typeface="PT Sans"/>
              <a:sym typeface="PT Sans"/>
            </a:endParaRPr>
          </a:p>
          <a:p>
            <a:pPr indent="0" lvl="0" marL="0" rtl="0" algn="l">
              <a:spcBef>
                <a:spcPts val="0"/>
              </a:spcBef>
              <a:spcAft>
                <a:spcPts val="0"/>
              </a:spcAft>
              <a:buNone/>
            </a:pPr>
            <a:r>
              <a:rPr lang="pl">
                <a:solidFill>
                  <a:srgbClr val="102A38"/>
                </a:solidFill>
                <a:highlight>
                  <a:srgbClr val="FFFFFF"/>
                </a:highlight>
                <a:latin typeface="PT Sans"/>
                <a:ea typeface="PT Sans"/>
                <a:cs typeface="PT Sans"/>
                <a:sym typeface="PT Sans"/>
              </a:rPr>
              <a:t>☑ Data is not being stored by a third party company.</a:t>
            </a:r>
            <a:endParaRPr>
              <a:solidFill>
                <a:srgbClr val="102A38"/>
              </a:solidFill>
              <a:highlight>
                <a:srgbClr val="FFFFFF"/>
              </a:highlight>
              <a:latin typeface="PT Sans"/>
              <a:ea typeface="PT Sans"/>
              <a:cs typeface="PT Sans"/>
              <a:sym typeface="PT Sans"/>
            </a:endParaRPr>
          </a:p>
          <a:p>
            <a:pPr indent="0" lvl="0" marL="0" rtl="0" algn="l">
              <a:spcBef>
                <a:spcPts val="0"/>
              </a:spcBef>
              <a:spcAft>
                <a:spcPts val="0"/>
              </a:spcAft>
              <a:buClr>
                <a:schemeClr val="dk1"/>
              </a:buClr>
              <a:buSzPts val="1100"/>
              <a:buFont typeface="Arial"/>
              <a:buNone/>
            </a:pPr>
            <a:r>
              <a:rPr lang="pl">
                <a:solidFill>
                  <a:srgbClr val="102A38"/>
                </a:solidFill>
                <a:highlight>
                  <a:schemeClr val="lt1"/>
                </a:highlight>
                <a:latin typeface="PT Sans"/>
                <a:ea typeface="PT Sans"/>
                <a:cs typeface="PT Sans"/>
                <a:sym typeface="PT Sans"/>
              </a:rPr>
              <a:t>☑ You are complying with all relevant privacy laws e.g. GDPR, HIPAA.</a:t>
            </a:r>
            <a:endParaRPr>
              <a:solidFill>
                <a:srgbClr val="102A38"/>
              </a:solidFill>
              <a:highlight>
                <a:srgbClr val="FFFFFF"/>
              </a:highlight>
              <a:latin typeface="PT Sans"/>
              <a:ea typeface="PT Sans"/>
              <a:cs typeface="PT Sans"/>
              <a:sym typeface="PT Sans"/>
            </a:endParaRPr>
          </a:p>
          <a:p>
            <a:pPr indent="0" lvl="0" marL="0" rtl="0" algn="l">
              <a:spcBef>
                <a:spcPts val="0"/>
              </a:spcBef>
              <a:spcAft>
                <a:spcPts val="0"/>
              </a:spcAft>
              <a:buNone/>
            </a:pPr>
            <a:r>
              <a:rPr lang="pl">
                <a:solidFill>
                  <a:srgbClr val="102A38"/>
                </a:solidFill>
                <a:highlight>
                  <a:srgbClr val="FFFFFF"/>
                </a:highlight>
                <a:latin typeface="PT Sans"/>
                <a:ea typeface="PT Sans"/>
                <a:cs typeface="PT Sans"/>
                <a:sym typeface="PT Sans"/>
              </a:rPr>
              <a:t>☑ You have saved all prompts and responses as well as the model version (e.g. GPT 4o) so you can reproduce them if asked.</a:t>
            </a:r>
            <a:endParaRPr>
              <a:solidFill>
                <a:srgbClr val="102A38"/>
              </a:solidFill>
              <a:highlight>
                <a:srgbClr val="FFFFFF"/>
              </a:highlight>
              <a:latin typeface="PT Sans"/>
              <a:ea typeface="PT Sans"/>
              <a:cs typeface="PT Sans"/>
              <a:sym typeface="PT Sans"/>
            </a:endParaRPr>
          </a:p>
          <a:p>
            <a:pPr indent="0" lvl="0" marL="0" rtl="0" algn="l">
              <a:spcBef>
                <a:spcPts val="0"/>
              </a:spcBef>
              <a:spcAft>
                <a:spcPts val="0"/>
              </a:spcAft>
              <a:buNone/>
            </a:pPr>
            <a:r>
              <a:rPr lang="pl">
                <a:solidFill>
                  <a:srgbClr val="102A38"/>
                </a:solidFill>
                <a:highlight>
                  <a:srgbClr val="FFFFFF"/>
                </a:highlight>
                <a:latin typeface="PT Sans"/>
                <a:ea typeface="PT Sans"/>
                <a:cs typeface="PT Sans"/>
                <a:sym typeface="PT Sans"/>
              </a:rPr>
              <a:t>☑ You have written permission from the instructing solicitor, as well as the court if applicable.</a:t>
            </a:r>
            <a:endParaRPr>
              <a:solidFill>
                <a:srgbClr val="102A38"/>
              </a:solidFill>
              <a:highlight>
                <a:srgbClr val="FFFFFF"/>
              </a:highlight>
              <a:latin typeface="PT Sans"/>
              <a:ea typeface="PT Sans"/>
              <a:cs typeface="PT Sans"/>
              <a:sym typeface="PT Sans"/>
            </a:endParaRPr>
          </a:p>
          <a:p>
            <a:pPr indent="0" lvl="0" marL="0" rtl="0" algn="l">
              <a:spcBef>
                <a:spcPts val="0"/>
              </a:spcBef>
              <a:spcAft>
                <a:spcPts val="0"/>
              </a:spcAft>
              <a:buClr>
                <a:schemeClr val="dk1"/>
              </a:buClr>
              <a:buSzPts val="1100"/>
              <a:buFont typeface="Arial"/>
              <a:buNone/>
            </a:pPr>
            <a:r>
              <a:rPr lang="pl">
                <a:solidFill>
                  <a:srgbClr val="102A38"/>
                </a:solidFill>
                <a:highlight>
                  <a:schemeClr val="lt1"/>
                </a:highlight>
                <a:latin typeface="PT Sans"/>
                <a:ea typeface="PT Sans"/>
                <a:cs typeface="PT Sans"/>
                <a:sym typeface="PT Sans"/>
              </a:rPr>
              <a:t>☑ You have verified all AI output and checked for hallucinations, fictitious citations, references to legal concepts from US jurisdictions, etc.</a:t>
            </a:r>
            <a:endParaRPr>
              <a:solidFill>
                <a:srgbClr val="102A38"/>
              </a:solidFill>
              <a:highlight>
                <a:schemeClr val="lt1"/>
              </a:highlight>
              <a:latin typeface="PT Sans"/>
              <a:ea typeface="PT Sans"/>
              <a:cs typeface="PT Sans"/>
              <a:sym typeface="PT Sans"/>
            </a:endParaRPr>
          </a:p>
        </p:txBody>
      </p:sp>
      <p:sp>
        <p:nvSpPr>
          <p:cNvPr id="234" name="Google Shape;234;p29"/>
          <p:cNvSpPr txBox="1"/>
          <p:nvPr/>
        </p:nvSpPr>
        <p:spPr>
          <a:xfrm>
            <a:off x="647300" y="377375"/>
            <a:ext cx="8496600" cy="708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pl" sz="3400">
                <a:solidFill>
                  <a:srgbClr val="102A38"/>
                </a:solidFill>
                <a:latin typeface="PT Sans"/>
                <a:ea typeface="PT Sans"/>
                <a:cs typeface="PT Sans"/>
                <a:sym typeface="PT Sans"/>
              </a:rPr>
              <a:t>Checklist</a:t>
            </a:r>
            <a:endParaRPr b="1" sz="3500">
              <a:solidFill>
                <a:srgbClr val="102A38"/>
              </a:solidFill>
              <a:latin typeface="PT Sans"/>
              <a:ea typeface="PT Sans"/>
              <a:cs typeface="PT Sans"/>
              <a:sym typeface="PT Sans"/>
            </a:endParaRPr>
          </a:p>
        </p:txBody>
      </p:sp>
      <p:sp>
        <p:nvSpPr>
          <p:cNvPr id="235" name="Google Shape;235;p29"/>
          <p:cNvSpPr/>
          <p:nvPr/>
        </p:nvSpPr>
        <p:spPr>
          <a:xfrm>
            <a:off x="3648675" y="1017713"/>
            <a:ext cx="5495400" cy="62400"/>
          </a:xfrm>
          <a:prstGeom prst="rect">
            <a:avLst/>
          </a:prstGeom>
          <a:solidFill>
            <a:srgbClr val="7FED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29"/>
          <p:cNvSpPr/>
          <p:nvPr/>
        </p:nvSpPr>
        <p:spPr>
          <a:xfrm>
            <a:off x="3521875" y="1016788"/>
            <a:ext cx="63300" cy="63300"/>
          </a:xfrm>
          <a:prstGeom prst="rect">
            <a:avLst/>
          </a:prstGeom>
          <a:solidFill>
            <a:srgbClr val="7FED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p29"/>
          <p:cNvSpPr/>
          <p:nvPr/>
        </p:nvSpPr>
        <p:spPr>
          <a:xfrm>
            <a:off x="3391500" y="1016788"/>
            <a:ext cx="63300" cy="63300"/>
          </a:xfrm>
          <a:prstGeom prst="rect">
            <a:avLst/>
          </a:prstGeom>
          <a:solidFill>
            <a:srgbClr val="C8F9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38" name="Google Shape;238;p29"/>
          <p:cNvPicPr preferRelativeResize="0"/>
          <p:nvPr/>
        </p:nvPicPr>
        <p:blipFill>
          <a:blip r:embed="rId3">
            <a:alphaModFix/>
          </a:blip>
          <a:stretch>
            <a:fillRect/>
          </a:stretch>
        </p:blipFill>
        <p:spPr>
          <a:xfrm>
            <a:off x="925" y="4815125"/>
            <a:ext cx="9142149" cy="32837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 name="Shape 242"/>
        <p:cNvGrpSpPr/>
        <p:nvPr/>
      </p:nvGrpSpPr>
      <p:grpSpPr>
        <a:xfrm>
          <a:off x="0" y="0"/>
          <a:ext cx="0" cy="0"/>
          <a:chOff x="0" y="0"/>
          <a:chExt cx="0" cy="0"/>
        </a:xfrm>
      </p:grpSpPr>
      <p:sp>
        <p:nvSpPr>
          <p:cNvPr id="243" name="Google Shape;243;p30"/>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t/>
            </a:r>
            <a:endParaRPr/>
          </a:p>
        </p:txBody>
      </p:sp>
      <p:sp>
        <p:nvSpPr>
          <p:cNvPr id="244" name="Google Shape;244;p30"/>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t/>
            </a:r>
            <a:endParaRPr/>
          </a:p>
        </p:txBody>
      </p:sp>
      <p:pic>
        <p:nvPicPr>
          <p:cNvPr id="245" name="Google Shape;245;p30"/>
          <p:cNvPicPr preferRelativeResize="0"/>
          <p:nvPr/>
        </p:nvPicPr>
        <p:blipFill>
          <a:blip r:embed="rId3">
            <a:alphaModFix/>
          </a:blip>
          <a:stretch>
            <a:fillRect/>
          </a:stretch>
        </p:blipFill>
        <p:spPr>
          <a:xfrm>
            <a:off x="2123350" y="469438"/>
            <a:ext cx="8306101" cy="4674074"/>
          </a:xfrm>
          <a:prstGeom prst="rect">
            <a:avLst/>
          </a:prstGeom>
          <a:noFill/>
          <a:ln>
            <a:noFill/>
          </a:ln>
        </p:spPr>
      </p:pic>
      <p:pic>
        <p:nvPicPr>
          <p:cNvPr id="246" name="Google Shape;246;p30"/>
          <p:cNvPicPr preferRelativeResize="0"/>
          <p:nvPr/>
        </p:nvPicPr>
        <p:blipFill>
          <a:blip r:embed="rId4">
            <a:alphaModFix/>
          </a:blip>
          <a:stretch>
            <a:fillRect/>
          </a:stretch>
        </p:blipFill>
        <p:spPr>
          <a:xfrm>
            <a:off x="311700" y="1389613"/>
            <a:ext cx="3047425" cy="3047425"/>
          </a:xfrm>
          <a:prstGeom prst="rect">
            <a:avLst/>
          </a:prstGeom>
          <a:noFill/>
          <a:ln>
            <a:noFill/>
          </a:ln>
        </p:spPr>
      </p:pic>
      <p:sp>
        <p:nvSpPr>
          <p:cNvPr id="247" name="Google Shape;247;p30"/>
          <p:cNvSpPr txBox="1"/>
          <p:nvPr/>
        </p:nvSpPr>
        <p:spPr>
          <a:xfrm>
            <a:off x="375400" y="234725"/>
            <a:ext cx="7734000" cy="83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pl">
                <a:solidFill>
                  <a:srgbClr val="102A38"/>
                </a:solidFill>
                <a:highlight>
                  <a:srgbClr val="FFFFFF"/>
                </a:highlight>
                <a:latin typeface="PT Sans"/>
                <a:ea typeface="PT Sans"/>
                <a:cs typeface="PT Sans"/>
                <a:sym typeface="PT Sans"/>
              </a:rPr>
              <a:t>Links to sources on judicial guidance:</a:t>
            </a:r>
            <a:endParaRPr>
              <a:solidFill>
                <a:srgbClr val="102A38"/>
              </a:solidFill>
              <a:highlight>
                <a:srgbClr val="FFFFFF"/>
              </a:highlight>
              <a:latin typeface="PT Sans"/>
              <a:ea typeface="PT Sans"/>
              <a:cs typeface="PT Sans"/>
              <a:sym typeface="PT Sans"/>
            </a:endParaRPr>
          </a:p>
          <a:p>
            <a:pPr indent="0" lvl="0" marL="0" rtl="0" algn="l">
              <a:spcBef>
                <a:spcPts val="0"/>
              </a:spcBef>
              <a:spcAft>
                <a:spcPts val="0"/>
              </a:spcAft>
              <a:buNone/>
            </a:pPr>
            <a:r>
              <a:t/>
            </a:r>
            <a:endParaRPr>
              <a:solidFill>
                <a:srgbClr val="102A38"/>
              </a:solidFill>
              <a:highlight>
                <a:srgbClr val="FFFFFF"/>
              </a:highlight>
              <a:latin typeface="PT Sans"/>
              <a:ea typeface="PT Sans"/>
              <a:cs typeface="PT Sans"/>
              <a:sym typeface="PT Sans"/>
            </a:endParaRPr>
          </a:p>
          <a:p>
            <a:pPr indent="0" lvl="0" marL="0" rtl="0" algn="l">
              <a:spcBef>
                <a:spcPts val="0"/>
              </a:spcBef>
              <a:spcAft>
                <a:spcPts val="0"/>
              </a:spcAft>
              <a:buNone/>
            </a:pPr>
            <a:r>
              <a:rPr lang="pl" u="sng">
                <a:solidFill>
                  <a:schemeClr val="hlink"/>
                </a:solidFill>
                <a:highlight>
                  <a:srgbClr val="FFFFFF"/>
                </a:highlight>
                <a:latin typeface="PT Sans"/>
                <a:ea typeface="PT Sans"/>
                <a:cs typeface="PT Sans"/>
                <a:sym typeface="PT Sans"/>
                <a:hlinkClick r:id="rId5"/>
              </a:rPr>
              <a:t>https://fastdatascience.com/legal-ai/ireland-expert-witness-conference/</a:t>
            </a:r>
            <a:r>
              <a:rPr lang="pl">
                <a:solidFill>
                  <a:srgbClr val="102A38"/>
                </a:solidFill>
                <a:highlight>
                  <a:srgbClr val="FFFFFF"/>
                </a:highlight>
                <a:latin typeface="PT Sans"/>
                <a:ea typeface="PT Sans"/>
                <a:cs typeface="PT Sans"/>
                <a:sym typeface="PT Sans"/>
              </a:rPr>
              <a:t> </a:t>
            </a:r>
            <a:endParaRPr>
              <a:solidFill>
                <a:srgbClr val="102A38"/>
              </a:solidFill>
              <a:highlight>
                <a:srgbClr val="FFFFFF"/>
              </a:highlight>
              <a:latin typeface="PT Sans"/>
              <a:ea typeface="PT Sans"/>
              <a:cs typeface="PT Sans"/>
              <a:sym typeface="PT Sans"/>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 name="Shape 59"/>
        <p:cNvGrpSpPr/>
        <p:nvPr/>
      </p:nvGrpSpPr>
      <p:grpSpPr>
        <a:xfrm>
          <a:off x="0" y="0"/>
          <a:ext cx="0" cy="0"/>
          <a:chOff x="0" y="0"/>
          <a:chExt cx="0" cy="0"/>
        </a:xfrm>
      </p:grpSpPr>
      <p:sp>
        <p:nvSpPr>
          <p:cNvPr id="60" name="Google Shape;60;p14"/>
          <p:cNvSpPr txBox="1"/>
          <p:nvPr/>
        </p:nvSpPr>
        <p:spPr>
          <a:xfrm>
            <a:off x="647300" y="377375"/>
            <a:ext cx="8496600" cy="708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pl" sz="3400">
                <a:solidFill>
                  <a:srgbClr val="102A38"/>
                </a:solidFill>
                <a:latin typeface="PT Sans"/>
                <a:ea typeface="PT Sans"/>
                <a:cs typeface="PT Sans"/>
                <a:sym typeface="PT Sans"/>
              </a:rPr>
              <a:t>Overview of large </a:t>
            </a:r>
            <a:r>
              <a:rPr b="1" lang="pl" sz="3400">
                <a:solidFill>
                  <a:srgbClr val="102A38"/>
                </a:solidFill>
                <a:latin typeface="PT Sans"/>
                <a:ea typeface="PT Sans"/>
                <a:cs typeface="PT Sans"/>
                <a:sym typeface="PT Sans"/>
              </a:rPr>
              <a:t>language</a:t>
            </a:r>
            <a:r>
              <a:rPr b="1" lang="pl" sz="3400">
                <a:solidFill>
                  <a:srgbClr val="102A38"/>
                </a:solidFill>
                <a:latin typeface="PT Sans"/>
                <a:ea typeface="PT Sans"/>
                <a:cs typeface="PT Sans"/>
                <a:sym typeface="PT Sans"/>
              </a:rPr>
              <a:t> models</a:t>
            </a:r>
            <a:endParaRPr b="1" sz="3500">
              <a:solidFill>
                <a:srgbClr val="102A38"/>
              </a:solidFill>
              <a:latin typeface="PT Sans"/>
              <a:ea typeface="PT Sans"/>
              <a:cs typeface="PT Sans"/>
              <a:sym typeface="PT Sans"/>
            </a:endParaRPr>
          </a:p>
        </p:txBody>
      </p:sp>
      <p:sp>
        <p:nvSpPr>
          <p:cNvPr id="61" name="Google Shape;61;p14"/>
          <p:cNvSpPr txBox="1"/>
          <p:nvPr/>
        </p:nvSpPr>
        <p:spPr>
          <a:xfrm>
            <a:off x="688850" y="1347550"/>
            <a:ext cx="7734000" cy="2555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pl">
                <a:solidFill>
                  <a:srgbClr val="102A38"/>
                </a:solidFill>
                <a:highlight>
                  <a:srgbClr val="FFFFFF"/>
                </a:highlight>
                <a:latin typeface="PT Sans"/>
                <a:ea typeface="PT Sans"/>
                <a:cs typeface="PT Sans"/>
                <a:sym typeface="PT Sans"/>
              </a:rPr>
              <a:t>In this talk we will discuss the use of large </a:t>
            </a:r>
            <a:r>
              <a:rPr lang="pl">
                <a:solidFill>
                  <a:srgbClr val="102A38"/>
                </a:solidFill>
                <a:highlight>
                  <a:srgbClr val="FFFFFF"/>
                </a:highlight>
                <a:latin typeface="PT Sans"/>
                <a:ea typeface="PT Sans"/>
                <a:cs typeface="PT Sans"/>
                <a:sym typeface="PT Sans"/>
              </a:rPr>
              <a:t>language</a:t>
            </a:r>
            <a:r>
              <a:rPr lang="pl">
                <a:solidFill>
                  <a:srgbClr val="102A38"/>
                </a:solidFill>
                <a:highlight>
                  <a:srgbClr val="FFFFFF"/>
                </a:highlight>
                <a:latin typeface="PT Sans"/>
                <a:ea typeface="PT Sans"/>
                <a:cs typeface="PT Sans"/>
                <a:sym typeface="PT Sans"/>
              </a:rPr>
              <a:t> models (LLMs), or generative AI, for expert witness reports.</a:t>
            </a:r>
            <a:endParaRPr>
              <a:solidFill>
                <a:srgbClr val="102A38"/>
              </a:solidFill>
              <a:highlight>
                <a:srgbClr val="FFFFFF"/>
              </a:highlight>
              <a:latin typeface="PT Sans"/>
              <a:ea typeface="PT Sans"/>
              <a:cs typeface="PT Sans"/>
              <a:sym typeface="PT Sans"/>
            </a:endParaRPr>
          </a:p>
          <a:p>
            <a:pPr indent="0" lvl="0" marL="0" rtl="0" algn="l">
              <a:spcBef>
                <a:spcPts val="0"/>
              </a:spcBef>
              <a:spcAft>
                <a:spcPts val="0"/>
              </a:spcAft>
              <a:buNone/>
            </a:pPr>
            <a:r>
              <a:rPr lang="pl">
                <a:solidFill>
                  <a:srgbClr val="102A38"/>
                </a:solidFill>
                <a:highlight>
                  <a:srgbClr val="FFFFFF"/>
                </a:highlight>
                <a:latin typeface="PT Sans"/>
                <a:ea typeface="PT Sans"/>
                <a:cs typeface="PT Sans"/>
                <a:sym typeface="PT Sans"/>
              </a:rPr>
              <a:t>There are other uses of AI, such as regression models, but these tools need an advanced level of programming skill to use. I will focus on the AI tools </a:t>
            </a:r>
            <a:r>
              <a:rPr lang="pl">
                <a:solidFill>
                  <a:srgbClr val="102A38"/>
                </a:solidFill>
                <a:highlight>
                  <a:srgbClr val="FFFFFF"/>
                </a:highlight>
                <a:latin typeface="PT Sans"/>
                <a:ea typeface="PT Sans"/>
                <a:cs typeface="PT Sans"/>
                <a:sym typeface="PT Sans"/>
              </a:rPr>
              <a:t>which</a:t>
            </a:r>
            <a:r>
              <a:rPr lang="pl">
                <a:solidFill>
                  <a:srgbClr val="102A38"/>
                </a:solidFill>
                <a:highlight>
                  <a:srgbClr val="FFFFFF"/>
                </a:highlight>
                <a:latin typeface="PT Sans"/>
                <a:ea typeface="PT Sans"/>
                <a:cs typeface="PT Sans"/>
                <a:sym typeface="PT Sans"/>
              </a:rPr>
              <a:t> have recently become widely available, which are LLMs such as ChatGPT or Gemini.</a:t>
            </a:r>
            <a:endParaRPr>
              <a:solidFill>
                <a:srgbClr val="102A38"/>
              </a:solidFill>
              <a:highlight>
                <a:srgbClr val="FFFFFF"/>
              </a:highlight>
              <a:latin typeface="PT Sans"/>
              <a:ea typeface="PT Sans"/>
              <a:cs typeface="PT Sans"/>
              <a:sym typeface="PT Sans"/>
            </a:endParaRPr>
          </a:p>
          <a:p>
            <a:pPr indent="0" lvl="0" marL="0" rtl="0" algn="l">
              <a:spcBef>
                <a:spcPts val="0"/>
              </a:spcBef>
              <a:spcAft>
                <a:spcPts val="0"/>
              </a:spcAft>
              <a:buNone/>
            </a:pPr>
            <a:r>
              <a:t/>
            </a:r>
            <a:endParaRPr>
              <a:solidFill>
                <a:srgbClr val="102A38"/>
              </a:solidFill>
              <a:highlight>
                <a:srgbClr val="FFFFFF"/>
              </a:highlight>
              <a:latin typeface="PT Sans"/>
              <a:ea typeface="PT Sans"/>
              <a:cs typeface="PT Sans"/>
              <a:sym typeface="PT Sans"/>
            </a:endParaRPr>
          </a:p>
          <a:p>
            <a:pPr indent="0" lvl="0" marL="0" rtl="0" algn="l">
              <a:spcBef>
                <a:spcPts val="0"/>
              </a:spcBef>
              <a:spcAft>
                <a:spcPts val="0"/>
              </a:spcAft>
              <a:buNone/>
            </a:pPr>
            <a:r>
              <a:rPr lang="pl">
                <a:solidFill>
                  <a:srgbClr val="102A38"/>
                </a:solidFill>
                <a:highlight>
                  <a:srgbClr val="FFFFFF"/>
                </a:highlight>
                <a:latin typeface="PT Sans"/>
                <a:ea typeface="PT Sans"/>
                <a:cs typeface="PT Sans"/>
                <a:sym typeface="PT Sans"/>
              </a:rPr>
              <a:t>Large language models are essentially a predictive text model, run over and over again to generate more and more words.</a:t>
            </a:r>
            <a:endParaRPr>
              <a:solidFill>
                <a:srgbClr val="102A38"/>
              </a:solidFill>
              <a:highlight>
                <a:srgbClr val="FFFFFF"/>
              </a:highlight>
              <a:latin typeface="PT Sans"/>
              <a:ea typeface="PT Sans"/>
              <a:cs typeface="PT Sans"/>
              <a:sym typeface="PT Sans"/>
            </a:endParaRPr>
          </a:p>
          <a:p>
            <a:pPr indent="0" lvl="0" marL="0" rtl="0" algn="l">
              <a:spcBef>
                <a:spcPts val="0"/>
              </a:spcBef>
              <a:spcAft>
                <a:spcPts val="0"/>
              </a:spcAft>
              <a:buNone/>
            </a:pPr>
            <a:r>
              <a:t/>
            </a:r>
            <a:endParaRPr>
              <a:solidFill>
                <a:srgbClr val="102A38"/>
              </a:solidFill>
              <a:highlight>
                <a:srgbClr val="FFFFFF"/>
              </a:highlight>
              <a:latin typeface="PT Sans"/>
              <a:ea typeface="PT Sans"/>
              <a:cs typeface="PT Sans"/>
              <a:sym typeface="PT Sans"/>
            </a:endParaRPr>
          </a:p>
          <a:p>
            <a:pPr indent="0" lvl="0" marL="0" rtl="0" algn="l">
              <a:spcBef>
                <a:spcPts val="0"/>
              </a:spcBef>
              <a:spcAft>
                <a:spcPts val="0"/>
              </a:spcAft>
              <a:buNone/>
            </a:pPr>
            <a:r>
              <a:rPr lang="pl">
                <a:solidFill>
                  <a:srgbClr val="102A38"/>
                </a:solidFill>
                <a:highlight>
                  <a:srgbClr val="FFFFFF"/>
                </a:highlight>
                <a:latin typeface="PT Sans"/>
                <a:ea typeface="PT Sans"/>
                <a:cs typeface="PT Sans"/>
                <a:sym typeface="PT Sans"/>
              </a:rPr>
              <a:t>Remember the old Nokia phones with predictive text? An LLM is like this but </a:t>
            </a:r>
            <a:r>
              <a:rPr lang="pl">
                <a:solidFill>
                  <a:srgbClr val="102A38"/>
                </a:solidFill>
                <a:highlight>
                  <a:srgbClr val="FFFFFF"/>
                </a:highlight>
                <a:latin typeface="PT Sans"/>
                <a:ea typeface="PT Sans"/>
                <a:cs typeface="PT Sans"/>
                <a:sym typeface="PT Sans"/>
              </a:rPr>
              <a:t>with</a:t>
            </a:r>
            <a:r>
              <a:rPr lang="pl">
                <a:solidFill>
                  <a:srgbClr val="102A38"/>
                </a:solidFill>
                <a:highlight>
                  <a:srgbClr val="FFFFFF"/>
                </a:highlight>
                <a:latin typeface="PT Sans"/>
                <a:ea typeface="PT Sans"/>
                <a:cs typeface="PT Sans"/>
                <a:sym typeface="PT Sans"/>
              </a:rPr>
              <a:t> a longer context window.</a:t>
            </a:r>
            <a:endParaRPr>
              <a:solidFill>
                <a:srgbClr val="102A38"/>
              </a:solidFill>
              <a:highlight>
                <a:srgbClr val="FFFFFF"/>
              </a:highlight>
              <a:latin typeface="PT Sans"/>
              <a:ea typeface="PT Sans"/>
              <a:cs typeface="PT Sans"/>
              <a:sym typeface="PT Sans"/>
            </a:endParaRPr>
          </a:p>
        </p:txBody>
      </p:sp>
      <p:sp>
        <p:nvSpPr>
          <p:cNvPr id="62" name="Google Shape;62;p14"/>
          <p:cNvSpPr/>
          <p:nvPr/>
        </p:nvSpPr>
        <p:spPr>
          <a:xfrm>
            <a:off x="3648675" y="1017713"/>
            <a:ext cx="5495400" cy="62400"/>
          </a:xfrm>
          <a:prstGeom prst="rect">
            <a:avLst/>
          </a:prstGeom>
          <a:solidFill>
            <a:srgbClr val="7FED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 name="Google Shape;63;p14"/>
          <p:cNvSpPr/>
          <p:nvPr/>
        </p:nvSpPr>
        <p:spPr>
          <a:xfrm>
            <a:off x="3521875" y="1016788"/>
            <a:ext cx="63300" cy="63300"/>
          </a:xfrm>
          <a:prstGeom prst="rect">
            <a:avLst/>
          </a:prstGeom>
          <a:solidFill>
            <a:srgbClr val="7FED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 name="Google Shape;64;p14"/>
          <p:cNvSpPr/>
          <p:nvPr/>
        </p:nvSpPr>
        <p:spPr>
          <a:xfrm>
            <a:off x="3391500" y="1016788"/>
            <a:ext cx="63300" cy="63300"/>
          </a:xfrm>
          <a:prstGeom prst="rect">
            <a:avLst/>
          </a:prstGeom>
          <a:solidFill>
            <a:srgbClr val="C8F9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65" name="Google Shape;65;p14"/>
          <p:cNvPicPr preferRelativeResize="0"/>
          <p:nvPr/>
        </p:nvPicPr>
        <p:blipFill>
          <a:blip r:embed="rId3">
            <a:alphaModFix/>
          </a:blip>
          <a:stretch>
            <a:fillRect/>
          </a:stretch>
        </p:blipFill>
        <p:spPr>
          <a:xfrm>
            <a:off x="925" y="4815125"/>
            <a:ext cx="9142149" cy="3283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 name="Shape 69"/>
        <p:cNvGrpSpPr/>
        <p:nvPr/>
      </p:nvGrpSpPr>
      <p:grpSpPr>
        <a:xfrm>
          <a:off x="0" y="0"/>
          <a:ext cx="0" cy="0"/>
          <a:chOff x="0" y="0"/>
          <a:chExt cx="0" cy="0"/>
        </a:xfrm>
      </p:grpSpPr>
      <p:sp>
        <p:nvSpPr>
          <p:cNvPr id="70" name="Google Shape;70;p15"/>
          <p:cNvSpPr txBox="1"/>
          <p:nvPr/>
        </p:nvSpPr>
        <p:spPr>
          <a:xfrm>
            <a:off x="688850" y="1347550"/>
            <a:ext cx="7734000" cy="2986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pl">
                <a:solidFill>
                  <a:srgbClr val="102A38"/>
                </a:solidFill>
                <a:highlight>
                  <a:srgbClr val="FFFFFF"/>
                </a:highlight>
                <a:latin typeface="PT Sans"/>
                <a:ea typeface="PT Sans"/>
                <a:cs typeface="PT Sans"/>
                <a:sym typeface="PT Sans"/>
              </a:rPr>
              <a:t>England and Wales: expert witness reports are governed by CPR Part 35 and Practice Direction 35.</a:t>
            </a:r>
            <a:endParaRPr>
              <a:solidFill>
                <a:srgbClr val="102A38"/>
              </a:solidFill>
              <a:highlight>
                <a:srgbClr val="FFFFFF"/>
              </a:highlight>
              <a:latin typeface="PT Sans"/>
              <a:ea typeface="PT Sans"/>
              <a:cs typeface="PT Sans"/>
              <a:sym typeface="PT Sans"/>
            </a:endParaRPr>
          </a:p>
          <a:p>
            <a:pPr indent="0" lvl="0" marL="0" rtl="0" algn="l">
              <a:spcBef>
                <a:spcPts val="0"/>
              </a:spcBef>
              <a:spcAft>
                <a:spcPts val="0"/>
              </a:spcAft>
              <a:buNone/>
            </a:pPr>
            <a:r>
              <a:rPr lang="pl">
                <a:solidFill>
                  <a:srgbClr val="102A38"/>
                </a:solidFill>
                <a:highlight>
                  <a:srgbClr val="FFFFFF"/>
                </a:highlight>
                <a:latin typeface="PT Sans"/>
                <a:ea typeface="PT Sans"/>
                <a:cs typeface="PT Sans"/>
                <a:sym typeface="PT Sans"/>
              </a:rPr>
              <a:t>An expert witness is a witness of opinion, as opposed to a witness of fact.</a:t>
            </a:r>
            <a:endParaRPr>
              <a:solidFill>
                <a:srgbClr val="102A38"/>
              </a:solidFill>
              <a:highlight>
                <a:srgbClr val="FFFFFF"/>
              </a:highlight>
              <a:latin typeface="PT Sans"/>
              <a:ea typeface="PT Sans"/>
              <a:cs typeface="PT Sans"/>
              <a:sym typeface="PT Sans"/>
            </a:endParaRPr>
          </a:p>
          <a:p>
            <a:pPr indent="0" lvl="0" marL="0" rtl="0" algn="l">
              <a:spcBef>
                <a:spcPts val="0"/>
              </a:spcBef>
              <a:spcAft>
                <a:spcPts val="0"/>
              </a:spcAft>
              <a:buNone/>
            </a:pPr>
            <a:r>
              <a:t/>
            </a:r>
            <a:endParaRPr>
              <a:solidFill>
                <a:srgbClr val="102A38"/>
              </a:solidFill>
              <a:highlight>
                <a:srgbClr val="FFFFFF"/>
              </a:highlight>
              <a:latin typeface="PT Sans"/>
              <a:ea typeface="PT Sans"/>
              <a:cs typeface="PT Sans"/>
              <a:sym typeface="PT Sans"/>
            </a:endParaRPr>
          </a:p>
          <a:p>
            <a:pPr indent="0" lvl="0" marL="0" rtl="0" algn="l">
              <a:spcBef>
                <a:spcPts val="0"/>
              </a:spcBef>
              <a:spcAft>
                <a:spcPts val="0"/>
              </a:spcAft>
              <a:buNone/>
            </a:pPr>
            <a:r>
              <a:rPr lang="pl">
                <a:solidFill>
                  <a:srgbClr val="102A38"/>
                </a:solidFill>
                <a:highlight>
                  <a:srgbClr val="FFFFFF"/>
                </a:highlight>
                <a:latin typeface="PT Sans"/>
                <a:ea typeface="PT Sans"/>
                <a:cs typeface="PT Sans"/>
                <a:sym typeface="PT Sans"/>
              </a:rPr>
              <a:t>Statement of truth:</a:t>
            </a:r>
            <a:endParaRPr>
              <a:solidFill>
                <a:srgbClr val="102A38"/>
              </a:solidFill>
              <a:highlight>
                <a:srgbClr val="FFFFFF"/>
              </a:highlight>
              <a:latin typeface="PT Sans"/>
              <a:ea typeface="PT Sans"/>
              <a:cs typeface="PT Sans"/>
              <a:sym typeface="PT Sans"/>
            </a:endParaRPr>
          </a:p>
          <a:p>
            <a:pPr indent="0" lvl="0" marL="0" rtl="0" algn="l">
              <a:spcBef>
                <a:spcPts val="0"/>
              </a:spcBef>
              <a:spcAft>
                <a:spcPts val="0"/>
              </a:spcAft>
              <a:buNone/>
            </a:pPr>
            <a:r>
              <a:rPr i="1" lang="pl">
                <a:solidFill>
                  <a:srgbClr val="102A38"/>
                </a:solidFill>
                <a:highlight>
                  <a:srgbClr val="FFFFFF"/>
                </a:highlight>
                <a:latin typeface="PT Sans"/>
                <a:ea typeface="PT Sans"/>
                <a:cs typeface="PT Sans"/>
                <a:sym typeface="PT Sans"/>
              </a:rPr>
              <a:t>I confirm that I have made clear which facts and matters referred to in this report are within my own knowledge and which are not. Those that are within my own knowledge I confirm to be true. The opinions I have matters to which they refer.</a:t>
            </a:r>
            <a:endParaRPr i="1">
              <a:solidFill>
                <a:srgbClr val="102A38"/>
              </a:solidFill>
              <a:highlight>
                <a:srgbClr val="FFFFFF"/>
              </a:highlight>
              <a:latin typeface="PT Sans"/>
              <a:ea typeface="PT Sans"/>
              <a:cs typeface="PT Sans"/>
              <a:sym typeface="PT Sans"/>
            </a:endParaRPr>
          </a:p>
          <a:p>
            <a:pPr indent="0" lvl="0" marL="0" rtl="0" algn="l">
              <a:spcBef>
                <a:spcPts val="0"/>
              </a:spcBef>
              <a:spcAft>
                <a:spcPts val="0"/>
              </a:spcAft>
              <a:buNone/>
            </a:pPr>
            <a:r>
              <a:t/>
            </a:r>
            <a:endParaRPr>
              <a:solidFill>
                <a:srgbClr val="102A38"/>
              </a:solidFill>
              <a:highlight>
                <a:srgbClr val="FFFFFF"/>
              </a:highlight>
              <a:latin typeface="PT Sans"/>
              <a:ea typeface="PT Sans"/>
              <a:cs typeface="PT Sans"/>
              <a:sym typeface="PT Sans"/>
            </a:endParaRPr>
          </a:p>
          <a:p>
            <a:pPr indent="0" lvl="0" marL="0" rtl="0" algn="l">
              <a:spcBef>
                <a:spcPts val="0"/>
              </a:spcBef>
              <a:spcAft>
                <a:spcPts val="0"/>
              </a:spcAft>
              <a:buNone/>
            </a:pPr>
            <a:r>
              <a:rPr lang="pl">
                <a:solidFill>
                  <a:srgbClr val="102A38"/>
                </a:solidFill>
                <a:highlight>
                  <a:srgbClr val="FFFFFF"/>
                </a:highlight>
                <a:latin typeface="PT Sans"/>
                <a:ea typeface="PT Sans"/>
                <a:cs typeface="PT Sans"/>
                <a:sym typeface="PT Sans"/>
              </a:rPr>
              <a:t>Ireland: </a:t>
            </a:r>
            <a:r>
              <a:rPr i="1" lang="pl">
                <a:solidFill>
                  <a:srgbClr val="102A38"/>
                </a:solidFill>
                <a:highlight>
                  <a:srgbClr val="FFFFFF"/>
                </a:highlight>
                <a:latin typeface="PT Sans"/>
                <a:ea typeface="PT Sans"/>
                <a:cs typeface="PT Sans"/>
                <a:sym typeface="PT Sans"/>
              </a:rPr>
              <a:t>Order 39 Rules of the Superior Courts </a:t>
            </a:r>
            <a:r>
              <a:rPr lang="pl">
                <a:solidFill>
                  <a:srgbClr val="102A38"/>
                </a:solidFill>
                <a:highlight>
                  <a:srgbClr val="FFFFFF"/>
                </a:highlight>
                <a:latin typeface="PT Sans"/>
                <a:ea typeface="PT Sans"/>
                <a:cs typeface="PT Sans"/>
                <a:sym typeface="PT Sans"/>
              </a:rPr>
              <a:t>cover duty to the court and avoiding bias.</a:t>
            </a:r>
            <a:endParaRPr>
              <a:solidFill>
                <a:srgbClr val="102A38"/>
              </a:solidFill>
              <a:highlight>
                <a:srgbClr val="FFFFFF"/>
              </a:highlight>
              <a:latin typeface="PT Sans"/>
              <a:ea typeface="PT Sans"/>
              <a:cs typeface="PT Sans"/>
              <a:sym typeface="PT Sans"/>
            </a:endParaRPr>
          </a:p>
          <a:p>
            <a:pPr indent="0" lvl="0" marL="0" rtl="0" algn="l">
              <a:spcBef>
                <a:spcPts val="0"/>
              </a:spcBef>
              <a:spcAft>
                <a:spcPts val="0"/>
              </a:spcAft>
              <a:buNone/>
            </a:pPr>
            <a:r>
              <a:t/>
            </a:r>
            <a:endParaRPr>
              <a:solidFill>
                <a:srgbClr val="102A38"/>
              </a:solidFill>
              <a:highlight>
                <a:srgbClr val="FFFFFF"/>
              </a:highlight>
              <a:latin typeface="PT Sans"/>
              <a:ea typeface="PT Sans"/>
              <a:cs typeface="PT Sans"/>
              <a:sym typeface="PT Sans"/>
            </a:endParaRPr>
          </a:p>
          <a:p>
            <a:pPr indent="0" lvl="0" marL="0" rtl="0" algn="l">
              <a:spcBef>
                <a:spcPts val="0"/>
              </a:spcBef>
              <a:spcAft>
                <a:spcPts val="0"/>
              </a:spcAft>
              <a:buNone/>
            </a:pPr>
            <a:r>
              <a:rPr lang="pl">
                <a:solidFill>
                  <a:srgbClr val="102A38"/>
                </a:solidFill>
                <a:highlight>
                  <a:srgbClr val="FFFFFF"/>
                </a:highlight>
                <a:latin typeface="PT Sans"/>
                <a:ea typeface="PT Sans"/>
                <a:cs typeface="PT Sans"/>
                <a:sym typeface="PT Sans"/>
              </a:rPr>
              <a:t>In practice, expert witnesses can and do delegate parts of the report writing or investigation to subordinates, but the expert has ultimate responsibility for the content of the report. I would imagine the same rule to apply to any use of generative AI.</a:t>
            </a:r>
            <a:endParaRPr>
              <a:solidFill>
                <a:srgbClr val="102A38"/>
              </a:solidFill>
              <a:highlight>
                <a:srgbClr val="FFFFFF"/>
              </a:highlight>
              <a:latin typeface="PT Sans"/>
              <a:ea typeface="PT Sans"/>
              <a:cs typeface="PT Sans"/>
              <a:sym typeface="PT Sans"/>
            </a:endParaRPr>
          </a:p>
        </p:txBody>
      </p:sp>
      <p:sp>
        <p:nvSpPr>
          <p:cNvPr id="71" name="Google Shape;71;p15"/>
          <p:cNvSpPr txBox="1"/>
          <p:nvPr/>
        </p:nvSpPr>
        <p:spPr>
          <a:xfrm>
            <a:off x="647300" y="377375"/>
            <a:ext cx="8496600" cy="708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pl" sz="3400">
                <a:solidFill>
                  <a:srgbClr val="102A38"/>
                </a:solidFill>
                <a:latin typeface="PT Sans"/>
                <a:ea typeface="PT Sans"/>
                <a:cs typeface="PT Sans"/>
                <a:sym typeface="PT Sans"/>
              </a:rPr>
              <a:t>Expert witness responsibility</a:t>
            </a:r>
            <a:endParaRPr b="1" sz="3500">
              <a:solidFill>
                <a:srgbClr val="102A38"/>
              </a:solidFill>
              <a:latin typeface="PT Sans"/>
              <a:ea typeface="PT Sans"/>
              <a:cs typeface="PT Sans"/>
              <a:sym typeface="PT Sans"/>
            </a:endParaRPr>
          </a:p>
        </p:txBody>
      </p:sp>
      <p:sp>
        <p:nvSpPr>
          <p:cNvPr id="72" name="Google Shape;72;p15"/>
          <p:cNvSpPr/>
          <p:nvPr/>
        </p:nvSpPr>
        <p:spPr>
          <a:xfrm>
            <a:off x="3648675" y="1017713"/>
            <a:ext cx="5495400" cy="62400"/>
          </a:xfrm>
          <a:prstGeom prst="rect">
            <a:avLst/>
          </a:prstGeom>
          <a:solidFill>
            <a:srgbClr val="7FED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15"/>
          <p:cNvSpPr/>
          <p:nvPr/>
        </p:nvSpPr>
        <p:spPr>
          <a:xfrm>
            <a:off x="3521875" y="1016788"/>
            <a:ext cx="63300" cy="63300"/>
          </a:xfrm>
          <a:prstGeom prst="rect">
            <a:avLst/>
          </a:prstGeom>
          <a:solidFill>
            <a:srgbClr val="7FED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15"/>
          <p:cNvSpPr/>
          <p:nvPr/>
        </p:nvSpPr>
        <p:spPr>
          <a:xfrm>
            <a:off x="3391500" y="1016788"/>
            <a:ext cx="63300" cy="63300"/>
          </a:xfrm>
          <a:prstGeom prst="rect">
            <a:avLst/>
          </a:prstGeom>
          <a:solidFill>
            <a:srgbClr val="C8F9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75" name="Google Shape;75;p15"/>
          <p:cNvPicPr preferRelativeResize="0"/>
          <p:nvPr/>
        </p:nvPicPr>
        <p:blipFill>
          <a:blip r:embed="rId3">
            <a:alphaModFix/>
          </a:blip>
          <a:stretch>
            <a:fillRect/>
          </a:stretch>
        </p:blipFill>
        <p:spPr>
          <a:xfrm>
            <a:off x="925" y="4815125"/>
            <a:ext cx="9142149" cy="3283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 name="Shape 79"/>
        <p:cNvGrpSpPr/>
        <p:nvPr/>
      </p:nvGrpSpPr>
      <p:grpSpPr>
        <a:xfrm>
          <a:off x="0" y="0"/>
          <a:ext cx="0" cy="0"/>
          <a:chOff x="0" y="0"/>
          <a:chExt cx="0" cy="0"/>
        </a:xfrm>
      </p:grpSpPr>
      <p:sp>
        <p:nvSpPr>
          <p:cNvPr id="80" name="Google Shape;80;p16"/>
          <p:cNvSpPr txBox="1"/>
          <p:nvPr/>
        </p:nvSpPr>
        <p:spPr>
          <a:xfrm>
            <a:off x="705000" y="1133900"/>
            <a:ext cx="7734000" cy="2339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pl">
                <a:solidFill>
                  <a:srgbClr val="102A38"/>
                </a:solidFill>
                <a:highlight>
                  <a:srgbClr val="FFFFFF"/>
                </a:highlight>
                <a:latin typeface="PT Sans"/>
                <a:ea typeface="PT Sans"/>
                <a:cs typeface="PT Sans"/>
                <a:sym typeface="PT Sans"/>
              </a:rPr>
              <a:t>LLMs are prone to hallucinations. </a:t>
            </a:r>
            <a:endParaRPr>
              <a:solidFill>
                <a:srgbClr val="102A38"/>
              </a:solidFill>
              <a:highlight>
                <a:srgbClr val="FFFFFF"/>
              </a:highlight>
              <a:latin typeface="PT Sans"/>
              <a:ea typeface="PT Sans"/>
              <a:cs typeface="PT Sans"/>
              <a:sym typeface="PT Sans"/>
            </a:endParaRPr>
          </a:p>
          <a:p>
            <a:pPr indent="0" lvl="0" marL="0" rtl="0" algn="l">
              <a:spcBef>
                <a:spcPts val="0"/>
              </a:spcBef>
              <a:spcAft>
                <a:spcPts val="0"/>
              </a:spcAft>
              <a:buNone/>
            </a:pPr>
            <a:r>
              <a:t/>
            </a:r>
            <a:endParaRPr>
              <a:solidFill>
                <a:srgbClr val="102A38"/>
              </a:solidFill>
              <a:highlight>
                <a:srgbClr val="FFFFFF"/>
              </a:highlight>
              <a:latin typeface="PT Sans"/>
              <a:ea typeface="PT Sans"/>
              <a:cs typeface="PT Sans"/>
              <a:sym typeface="PT Sans"/>
            </a:endParaRPr>
          </a:p>
          <a:p>
            <a:pPr indent="0" lvl="0" marL="0" rtl="0" algn="l">
              <a:spcBef>
                <a:spcPts val="0"/>
              </a:spcBef>
              <a:spcAft>
                <a:spcPts val="0"/>
              </a:spcAft>
              <a:buNone/>
            </a:pPr>
            <a:r>
              <a:rPr lang="pl">
                <a:solidFill>
                  <a:srgbClr val="102A38"/>
                </a:solidFill>
                <a:highlight>
                  <a:srgbClr val="FFFFFF"/>
                </a:highlight>
                <a:latin typeface="PT Sans"/>
                <a:ea typeface="PT Sans"/>
                <a:cs typeface="PT Sans"/>
                <a:sym typeface="PT Sans"/>
              </a:rPr>
              <a:t>There is also “semantic leakage”. </a:t>
            </a:r>
            <a:endParaRPr>
              <a:solidFill>
                <a:srgbClr val="102A38"/>
              </a:solidFill>
              <a:highlight>
                <a:srgbClr val="FFFFFF"/>
              </a:highlight>
              <a:latin typeface="PT Sans"/>
              <a:ea typeface="PT Sans"/>
              <a:cs typeface="PT Sans"/>
              <a:sym typeface="PT Sans"/>
            </a:endParaRPr>
          </a:p>
          <a:p>
            <a:pPr indent="0" lvl="0" marL="0" rtl="0" algn="l">
              <a:spcBef>
                <a:spcPts val="0"/>
              </a:spcBef>
              <a:spcAft>
                <a:spcPts val="0"/>
              </a:spcAft>
              <a:buNone/>
            </a:pPr>
            <a:r>
              <a:t/>
            </a:r>
            <a:endParaRPr>
              <a:solidFill>
                <a:srgbClr val="102A38"/>
              </a:solidFill>
              <a:highlight>
                <a:srgbClr val="FFFFFF"/>
              </a:highlight>
              <a:latin typeface="PT Sans"/>
              <a:ea typeface="PT Sans"/>
              <a:cs typeface="PT Sans"/>
              <a:sym typeface="PT Sans"/>
            </a:endParaRPr>
          </a:p>
          <a:p>
            <a:pPr indent="0" lvl="0" marL="0" rtl="0" algn="l">
              <a:spcBef>
                <a:spcPts val="0"/>
              </a:spcBef>
              <a:spcAft>
                <a:spcPts val="0"/>
              </a:spcAft>
              <a:buNone/>
            </a:pPr>
            <a:r>
              <a:rPr lang="pl">
                <a:solidFill>
                  <a:srgbClr val="102A38"/>
                </a:solidFill>
                <a:highlight>
                  <a:srgbClr val="FFFFFF"/>
                </a:highlight>
                <a:latin typeface="PT Sans"/>
                <a:ea typeface="PT Sans"/>
                <a:cs typeface="PT Sans"/>
                <a:sym typeface="PT Sans"/>
              </a:rPr>
              <a:t>“Her favourite colour is yellow. She presented at the emergency room complaining of a high temperature, headache, being sick, and aches and pains” -&gt; GPT 4o gives diagnosis of “jaundice” because of the mention of “yellow”.</a:t>
            </a:r>
            <a:endParaRPr>
              <a:solidFill>
                <a:srgbClr val="102A38"/>
              </a:solidFill>
              <a:highlight>
                <a:srgbClr val="FFFFFF"/>
              </a:highlight>
              <a:latin typeface="PT Sans"/>
              <a:ea typeface="PT Sans"/>
              <a:cs typeface="PT Sans"/>
              <a:sym typeface="PT Sans"/>
            </a:endParaRPr>
          </a:p>
          <a:p>
            <a:pPr indent="0" lvl="0" marL="0" rtl="0" algn="l">
              <a:spcBef>
                <a:spcPts val="0"/>
              </a:spcBef>
              <a:spcAft>
                <a:spcPts val="0"/>
              </a:spcAft>
              <a:buNone/>
            </a:pPr>
            <a:r>
              <a:t/>
            </a:r>
            <a:endParaRPr>
              <a:solidFill>
                <a:srgbClr val="102A38"/>
              </a:solidFill>
              <a:highlight>
                <a:srgbClr val="FFFFFF"/>
              </a:highlight>
              <a:latin typeface="PT Sans"/>
              <a:ea typeface="PT Sans"/>
              <a:cs typeface="PT Sans"/>
              <a:sym typeface="PT Sans"/>
            </a:endParaRPr>
          </a:p>
          <a:p>
            <a:pPr indent="0" lvl="0" marL="0" rtl="0" algn="l">
              <a:spcBef>
                <a:spcPts val="0"/>
              </a:spcBef>
              <a:spcAft>
                <a:spcPts val="0"/>
              </a:spcAft>
              <a:buNone/>
            </a:pPr>
            <a:r>
              <a:rPr lang="pl">
                <a:solidFill>
                  <a:srgbClr val="102A38"/>
                </a:solidFill>
                <a:highlight>
                  <a:srgbClr val="FFFFFF"/>
                </a:highlight>
                <a:latin typeface="PT Sans"/>
                <a:ea typeface="PT Sans"/>
                <a:cs typeface="PT Sans"/>
                <a:sym typeface="PT Sans"/>
              </a:rPr>
              <a:t>A large amount of the training data in LLMs is US specific, so you get content which is noticeably the wrong jurisdiction.</a:t>
            </a:r>
            <a:endParaRPr>
              <a:solidFill>
                <a:srgbClr val="102A38"/>
              </a:solidFill>
              <a:highlight>
                <a:srgbClr val="FFFFFF"/>
              </a:highlight>
              <a:latin typeface="PT Sans"/>
              <a:ea typeface="PT Sans"/>
              <a:cs typeface="PT Sans"/>
              <a:sym typeface="PT Sans"/>
            </a:endParaRPr>
          </a:p>
        </p:txBody>
      </p:sp>
      <p:sp>
        <p:nvSpPr>
          <p:cNvPr id="81" name="Google Shape;81;p16"/>
          <p:cNvSpPr txBox="1"/>
          <p:nvPr/>
        </p:nvSpPr>
        <p:spPr>
          <a:xfrm>
            <a:off x="647300" y="377375"/>
            <a:ext cx="8496600" cy="708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pl" sz="3400">
                <a:solidFill>
                  <a:srgbClr val="102A38"/>
                </a:solidFill>
                <a:latin typeface="PT Sans"/>
                <a:ea typeface="PT Sans"/>
                <a:cs typeface="PT Sans"/>
                <a:sym typeface="PT Sans"/>
              </a:rPr>
              <a:t>Hallucinations</a:t>
            </a:r>
            <a:endParaRPr b="1" sz="3500">
              <a:solidFill>
                <a:srgbClr val="102A38"/>
              </a:solidFill>
              <a:latin typeface="PT Sans"/>
              <a:ea typeface="PT Sans"/>
              <a:cs typeface="PT Sans"/>
              <a:sym typeface="PT Sans"/>
            </a:endParaRPr>
          </a:p>
        </p:txBody>
      </p:sp>
      <p:sp>
        <p:nvSpPr>
          <p:cNvPr id="82" name="Google Shape;82;p16"/>
          <p:cNvSpPr/>
          <p:nvPr/>
        </p:nvSpPr>
        <p:spPr>
          <a:xfrm>
            <a:off x="3648675" y="1017713"/>
            <a:ext cx="5495400" cy="62400"/>
          </a:xfrm>
          <a:prstGeom prst="rect">
            <a:avLst/>
          </a:prstGeom>
          <a:solidFill>
            <a:srgbClr val="7FED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16"/>
          <p:cNvSpPr/>
          <p:nvPr/>
        </p:nvSpPr>
        <p:spPr>
          <a:xfrm>
            <a:off x="3521875" y="1016788"/>
            <a:ext cx="63300" cy="63300"/>
          </a:xfrm>
          <a:prstGeom prst="rect">
            <a:avLst/>
          </a:prstGeom>
          <a:solidFill>
            <a:srgbClr val="7FED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16"/>
          <p:cNvSpPr/>
          <p:nvPr/>
        </p:nvSpPr>
        <p:spPr>
          <a:xfrm>
            <a:off x="3391500" y="1016788"/>
            <a:ext cx="63300" cy="63300"/>
          </a:xfrm>
          <a:prstGeom prst="rect">
            <a:avLst/>
          </a:prstGeom>
          <a:solidFill>
            <a:srgbClr val="C8F9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85" name="Google Shape;85;p16"/>
          <p:cNvPicPr preferRelativeResize="0"/>
          <p:nvPr/>
        </p:nvPicPr>
        <p:blipFill>
          <a:blip r:embed="rId3">
            <a:alphaModFix/>
          </a:blip>
          <a:stretch>
            <a:fillRect/>
          </a:stretch>
        </p:blipFill>
        <p:spPr>
          <a:xfrm>
            <a:off x="925" y="4815125"/>
            <a:ext cx="9142149" cy="3283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sp>
        <p:nvSpPr>
          <p:cNvPr id="90" name="Google Shape;90;p17"/>
          <p:cNvSpPr txBox="1"/>
          <p:nvPr/>
        </p:nvSpPr>
        <p:spPr>
          <a:xfrm>
            <a:off x="647300" y="377375"/>
            <a:ext cx="8496600" cy="708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pl" sz="3400">
                <a:solidFill>
                  <a:srgbClr val="102A38"/>
                </a:solidFill>
                <a:latin typeface="PT Sans"/>
                <a:ea typeface="PT Sans"/>
                <a:cs typeface="PT Sans"/>
                <a:sym typeface="PT Sans"/>
              </a:rPr>
              <a:t>Hallucinations</a:t>
            </a:r>
            <a:endParaRPr b="1" sz="3500">
              <a:solidFill>
                <a:srgbClr val="102A38"/>
              </a:solidFill>
              <a:latin typeface="PT Sans"/>
              <a:ea typeface="PT Sans"/>
              <a:cs typeface="PT Sans"/>
              <a:sym typeface="PT Sans"/>
            </a:endParaRPr>
          </a:p>
        </p:txBody>
      </p:sp>
      <p:sp>
        <p:nvSpPr>
          <p:cNvPr id="91" name="Google Shape;91;p17"/>
          <p:cNvSpPr/>
          <p:nvPr/>
        </p:nvSpPr>
        <p:spPr>
          <a:xfrm>
            <a:off x="3648675" y="1017713"/>
            <a:ext cx="5495400" cy="62400"/>
          </a:xfrm>
          <a:prstGeom prst="rect">
            <a:avLst/>
          </a:prstGeom>
          <a:solidFill>
            <a:srgbClr val="7FED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17"/>
          <p:cNvSpPr/>
          <p:nvPr/>
        </p:nvSpPr>
        <p:spPr>
          <a:xfrm>
            <a:off x="3521875" y="1016788"/>
            <a:ext cx="63300" cy="63300"/>
          </a:xfrm>
          <a:prstGeom prst="rect">
            <a:avLst/>
          </a:prstGeom>
          <a:solidFill>
            <a:srgbClr val="7FED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 name="Google Shape;93;p17"/>
          <p:cNvSpPr/>
          <p:nvPr/>
        </p:nvSpPr>
        <p:spPr>
          <a:xfrm>
            <a:off x="3391500" y="1016788"/>
            <a:ext cx="63300" cy="63300"/>
          </a:xfrm>
          <a:prstGeom prst="rect">
            <a:avLst/>
          </a:prstGeom>
          <a:solidFill>
            <a:srgbClr val="C8F9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94" name="Google Shape;94;p17"/>
          <p:cNvPicPr preferRelativeResize="0"/>
          <p:nvPr/>
        </p:nvPicPr>
        <p:blipFill>
          <a:blip r:embed="rId3">
            <a:alphaModFix/>
          </a:blip>
          <a:stretch>
            <a:fillRect/>
          </a:stretch>
        </p:blipFill>
        <p:spPr>
          <a:xfrm>
            <a:off x="925" y="4815125"/>
            <a:ext cx="9142149" cy="328375"/>
          </a:xfrm>
          <a:prstGeom prst="rect">
            <a:avLst/>
          </a:prstGeom>
          <a:noFill/>
          <a:ln>
            <a:noFill/>
          </a:ln>
        </p:spPr>
      </p:pic>
      <p:grpSp>
        <p:nvGrpSpPr>
          <p:cNvPr id="95" name="Google Shape;95;p17"/>
          <p:cNvGrpSpPr/>
          <p:nvPr/>
        </p:nvGrpSpPr>
        <p:grpSpPr>
          <a:xfrm>
            <a:off x="704539" y="1085375"/>
            <a:ext cx="7734932" cy="3400100"/>
            <a:chOff x="809802" y="1191200"/>
            <a:chExt cx="7734932" cy="3400100"/>
          </a:xfrm>
        </p:grpSpPr>
        <p:pic>
          <p:nvPicPr>
            <p:cNvPr id="96" name="Google Shape;96;p17"/>
            <p:cNvPicPr preferRelativeResize="0"/>
            <p:nvPr/>
          </p:nvPicPr>
          <p:blipFill>
            <a:blip r:embed="rId4">
              <a:alphaModFix/>
            </a:blip>
            <a:stretch>
              <a:fillRect/>
            </a:stretch>
          </p:blipFill>
          <p:spPr>
            <a:xfrm>
              <a:off x="809802" y="1191200"/>
              <a:ext cx="7734932" cy="3066100"/>
            </a:xfrm>
            <a:prstGeom prst="rect">
              <a:avLst/>
            </a:prstGeom>
            <a:noFill/>
            <a:ln>
              <a:noFill/>
            </a:ln>
          </p:spPr>
        </p:pic>
        <p:sp>
          <p:nvSpPr>
            <p:cNvPr id="97" name="Google Shape;97;p17"/>
            <p:cNvSpPr txBox="1"/>
            <p:nvPr/>
          </p:nvSpPr>
          <p:spPr>
            <a:xfrm>
              <a:off x="1430963" y="4163800"/>
              <a:ext cx="6492600" cy="427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pl">
                  <a:solidFill>
                    <a:schemeClr val="dk2"/>
                  </a:solidFill>
                  <a:latin typeface="PT Sans"/>
                  <a:ea typeface="PT Sans"/>
                  <a:cs typeface="PT Sans"/>
                  <a:sym typeface="PT Sans"/>
                </a:rPr>
                <a:t>UK Courts and Tribunals Judiciary, </a:t>
              </a:r>
              <a:r>
                <a:rPr i="1" lang="pl">
                  <a:solidFill>
                    <a:schemeClr val="dk2"/>
                  </a:solidFill>
                  <a:latin typeface="PT Sans"/>
                  <a:ea typeface="PT Sans"/>
                  <a:cs typeface="PT Sans"/>
                  <a:sym typeface="PT Sans"/>
                </a:rPr>
                <a:t>Artificial Intelligence (AI) Guidance for Judicial Office Holders</a:t>
              </a:r>
              <a:r>
                <a:rPr lang="pl">
                  <a:solidFill>
                    <a:schemeClr val="dk2"/>
                  </a:solidFill>
                  <a:latin typeface="PT Sans"/>
                  <a:ea typeface="PT Sans"/>
                  <a:cs typeface="PT Sans"/>
                  <a:sym typeface="PT Sans"/>
                </a:rPr>
                <a:t>, Oct 2025</a:t>
              </a:r>
              <a:endParaRPr>
                <a:solidFill>
                  <a:schemeClr val="dk2"/>
                </a:solidFill>
                <a:latin typeface="PT Sans"/>
                <a:ea typeface="PT Sans"/>
                <a:cs typeface="PT Sans"/>
                <a:sym typeface="PT Sans"/>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p18"/>
          <p:cNvSpPr txBox="1"/>
          <p:nvPr/>
        </p:nvSpPr>
        <p:spPr>
          <a:xfrm>
            <a:off x="647300" y="377375"/>
            <a:ext cx="8496600" cy="708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pl" sz="3400">
                <a:solidFill>
                  <a:srgbClr val="102A38"/>
                </a:solidFill>
                <a:latin typeface="PT Sans"/>
                <a:ea typeface="PT Sans"/>
                <a:cs typeface="PT Sans"/>
                <a:sym typeface="PT Sans"/>
              </a:rPr>
              <a:t>Bias</a:t>
            </a:r>
            <a:endParaRPr b="1" sz="3500">
              <a:solidFill>
                <a:srgbClr val="102A38"/>
              </a:solidFill>
              <a:latin typeface="PT Sans"/>
              <a:ea typeface="PT Sans"/>
              <a:cs typeface="PT Sans"/>
              <a:sym typeface="PT Sans"/>
            </a:endParaRPr>
          </a:p>
        </p:txBody>
      </p:sp>
      <p:sp>
        <p:nvSpPr>
          <p:cNvPr id="103" name="Google Shape;103;p18"/>
          <p:cNvSpPr/>
          <p:nvPr/>
        </p:nvSpPr>
        <p:spPr>
          <a:xfrm>
            <a:off x="3648675" y="1017713"/>
            <a:ext cx="5495400" cy="62400"/>
          </a:xfrm>
          <a:prstGeom prst="rect">
            <a:avLst/>
          </a:prstGeom>
          <a:solidFill>
            <a:srgbClr val="7FED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p18"/>
          <p:cNvSpPr/>
          <p:nvPr/>
        </p:nvSpPr>
        <p:spPr>
          <a:xfrm>
            <a:off x="3521875" y="1016788"/>
            <a:ext cx="63300" cy="63300"/>
          </a:xfrm>
          <a:prstGeom prst="rect">
            <a:avLst/>
          </a:prstGeom>
          <a:solidFill>
            <a:srgbClr val="7FED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18"/>
          <p:cNvSpPr/>
          <p:nvPr/>
        </p:nvSpPr>
        <p:spPr>
          <a:xfrm>
            <a:off x="3391500" y="1016788"/>
            <a:ext cx="63300" cy="63300"/>
          </a:xfrm>
          <a:prstGeom prst="rect">
            <a:avLst/>
          </a:prstGeom>
          <a:solidFill>
            <a:srgbClr val="C8F9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06" name="Google Shape;106;p18"/>
          <p:cNvPicPr preferRelativeResize="0"/>
          <p:nvPr/>
        </p:nvPicPr>
        <p:blipFill>
          <a:blip r:embed="rId3">
            <a:alphaModFix/>
          </a:blip>
          <a:stretch>
            <a:fillRect/>
          </a:stretch>
        </p:blipFill>
        <p:spPr>
          <a:xfrm>
            <a:off x="925" y="4815125"/>
            <a:ext cx="9142149" cy="328375"/>
          </a:xfrm>
          <a:prstGeom prst="rect">
            <a:avLst/>
          </a:prstGeom>
          <a:noFill/>
          <a:ln>
            <a:noFill/>
          </a:ln>
        </p:spPr>
      </p:pic>
      <p:pic>
        <p:nvPicPr>
          <p:cNvPr id="107" name="Google Shape;107;p18"/>
          <p:cNvPicPr preferRelativeResize="0"/>
          <p:nvPr/>
        </p:nvPicPr>
        <p:blipFill>
          <a:blip r:embed="rId4">
            <a:alphaModFix/>
          </a:blip>
          <a:stretch>
            <a:fillRect/>
          </a:stretch>
        </p:blipFill>
        <p:spPr>
          <a:xfrm>
            <a:off x="1287978" y="1237775"/>
            <a:ext cx="3424950" cy="3424950"/>
          </a:xfrm>
          <a:prstGeom prst="rect">
            <a:avLst/>
          </a:prstGeom>
          <a:noFill/>
          <a:ln>
            <a:noFill/>
          </a:ln>
        </p:spPr>
      </p:pic>
      <p:pic>
        <p:nvPicPr>
          <p:cNvPr id="108" name="Google Shape;108;p18"/>
          <p:cNvPicPr preferRelativeResize="0"/>
          <p:nvPr/>
        </p:nvPicPr>
        <p:blipFill>
          <a:blip r:embed="rId5">
            <a:alphaModFix/>
          </a:blip>
          <a:stretch>
            <a:fillRect/>
          </a:stretch>
        </p:blipFill>
        <p:spPr>
          <a:xfrm>
            <a:off x="4611493" y="1237775"/>
            <a:ext cx="3424950" cy="3424950"/>
          </a:xfrm>
          <a:prstGeom prst="rect">
            <a:avLst/>
          </a:prstGeom>
          <a:noFill/>
          <a:ln>
            <a:noFill/>
          </a:ln>
        </p:spPr>
      </p:pic>
      <p:sp>
        <p:nvSpPr>
          <p:cNvPr id="109" name="Google Shape;109;p18"/>
          <p:cNvSpPr/>
          <p:nvPr/>
        </p:nvSpPr>
        <p:spPr>
          <a:xfrm>
            <a:off x="2853400" y="2787725"/>
            <a:ext cx="1950000" cy="1669800"/>
          </a:xfrm>
          <a:prstGeom prst="wedgeRoundRectCallout">
            <a:avLst>
              <a:gd fmla="val -41264" name="adj1"/>
              <a:gd fmla="val -112406" name="adj2"/>
              <a:gd fmla="val 0" name="adj3"/>
            </a:avLst>
          </a:prstGeom>
          <a:solidFill>
            <a:srgbClr val="C8F9CC"/>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pl" sz="1200">
                <a:latin typeface="PT Sans"/>
                <a:ea typeface="PT Sans"/>
                <a:cs typeface="PT Sans"/>
                <a:sym typeface="PT Sans"/>
              </a:rPr>
              <a:t>If an expert witness is a witness of opinion, how can we reconcile this with possible biases in an LLM’s output? This is a very visible example, but what about the unknown cases of bias?</a:t>
            </a:r>
            <a:endParaRPr sz="1200">
              <a:latin typeface="PT Sans"/>
              <a:ea typeface="PT Sans"/>
              <a:cs typeface="PT Sans"/>
              <a:sym typeface="PT Sans"/>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p19"/>
          <p:cNvSpPr txBox="1"/>
          <p:nvPr/>
        </p:nvSpPr>
        <p:spPr>
          <a:xfrm>
            <a:off x="705000" y="1133900"/>
            <a:ext cx="7734000" cy="212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lang="pl">
                <a:solidFill>
                  <a:srgbClr val="102A38"/>
                </a:solidFill>
                <a:highlight>
                  <a:schemeClr val="lt1"/>
                </a:highlight>
                <a:latin typeface="PT Sans"/>
                <a:ea typeface="PT Sans"/>
                <a:cs typeface="PT Sans"/>
                <a:sym typeface="PT Sans"/>
              </a:rPr>
              <a:t>There have been a number of cases in the UK, Ireland and the USA, where lawyers, expert witnesses, or litigants in person have used generative AI to prepare submissions to the court.</a:t>
            </a:r>
            <a:endParaRPr>
              <a:solidFill>
                <a:srgbClr val="102A38"/>
              </a:solidFill>
              <a:highlight>
                <a:schemeClr val="lt1"/>
              </a:highlight>
              <a:latin typeface="PT Sans"/>
              <a:ea typeface="PT Sans"/>
              <a:cs typeface="PT Sans"/>
              <a:sym typeface="PT Sans"/>
            </a:endParaRPr>
          </a:p>
          <a:p>
            <a:pPr indent="0" lvl="0" marL="0" rtl="0" algn="l">
              <a:spcBef>
                <a:spcPts val="0"/>
              </a:spcBef>
              <a:spcAft>
                <a:spcPts val="0"/>
              </a:spcAft>
              <a:buNone/>
            </a:pPr>
            <a:r>
              <a:t/>
            </a:r>
            <a:endParaRPr>
              <a:solidFill>
                <a:srgbClr val="102A38"/>
              </a:solidFill>
              <a:highlight>
                <a:srgbClr val="FFFFFF"/>
              </a:highlight>
              <a:latin typeface="PT Sans"/>
              <a:ea typeface="PT Sans"/>
              <a:cs typeface="PT Sans"/>
              <a:sym typeface="PT Sans"/>
            </a:endParaRPr>
          </a:p>
          <a:p>
            <a:pPr indent="0" lvl="0" marL="0" rtl="0" algn="l">
              <a:spcBef>
                <a:spcPts val="0"/>
              </a:spcBef>
              <a:spcAft>
                <a:spcPts val="0"/>
              </a:spcAft>
              <a:buNone/>
            </a:pPr>
            <a:r>
              <a:rPr lang="pl">
                <a:solidFill>
                  <a:srgbClr val="102A38"/>
                </a:solidFill>
                <a:highlight>
                  <a:srgbClr val="FFFFFF"/>
                </a:highlight>
                <a:latin typeface="PT Sans"/>
                <a:ea typeface="PT Sans"/>
                <a:cs typeface="PT Sans"/>
                <a:sym typeface="PT Sans"/>
              </a:rPr>
              <a:t>England: </a:t>
            </a:r>
            <a:r>
              <a:rPr lang="pl">
                <a:solidFill>
                  <a:srgbClr val="102A38"/>
                </a:solidFill>
                <a:highlight>
                  <a:srgbClr val="FFFFFF"/>
                </a:highlight>
                <a:latin typeface="PT Sans"/>
                <a:ea typeface="PT Sans"/>
                <a:cs typeface="PT Sans"/>
                <a:sym typeface="PT Sans"/>
              </a:rPr>
              <a:t>R (Ayinde) v Haringey: Court reduced costs due to wasted time from fake citations.</a:t>
            </a:r>
            <a:endParaRPr sz="1200">
              <a:solidFill>
                <a:srgbClr val="102A38"/>
              </a:solidFill>
              <a:highlight>
                <a:srgbClr val="FFFFFF"/>
              </a:highlight>
              <a:latin typeface="PT Sans"/>
              <a:ea typeface="PT Sans"/>
              <a:cs typeface="PT Sans"/>
              <a:sym typeface="PT Sans"/>
            </a:endParaRPr>
          </a:p>
          <a:p>
            <a:pPr indent="0" lvl="0" marL="0" rtl="0" algn="l">
              <a:spcBef>
                <a:spcPts val="0"/>
              </a:spcBef>
              <a:spcAft>
                <a:spcPts val="0"/>
              </a:spcAft>
              <a:buNone/>
            </a:pPr>
            <a:r>
              <a:t/>
            </a:r>
            <a:endParaRPr>
              <a:solidFill>
                <a:srgbClr val="102A38"/>
              </a:solidFill>
              <a:highlight>
                <a:srgbClr val="FFFFFF"/>
              </a:highlight>
              <a:latin typeface="PT Sans"/>
              <a:ea typeface="PT Sans"/>
              <a:cs typeface="PT Sans"/>
              <a:sym typeface="PT Sans"/>
            </a:endParaRPr>
          </a:p>
          <a:p>
            <a:pPr indent="0" lvl="0" marL="0" rtl="0" algn="l">
              <a:spcBef>
                <a:spcPts val="0"/>
              </a:spcBef>
              <a:spcAft>
                <a:spcPts val="0"/>
              </a:spcAft>
              <a:buNone/>
            </a:pPr>
            <a:r>
              <a:rPr lang="pl">
                <a:solidFill>
                  <a:srgbClr val="102A38"/>
                </a:solidFill>
                <a:highlight>
                  <a:srgbClr val="FFFFFF"/>
                </a:highlight>
                <a:latin typeface="PT Sans"/>
                <a:ea typeface="PT Sans"/>
                <a:cs typeface="PT Sans"/>
                <a:sym typeface="PT Sans"/>
              </a:rPr>
              <a:t>Ireland: Reddan v An Bord Pleanála HC 2025</a:t>
            </a:r>
            <a:endParaRPr>
              <a:solidFill>
                <a:srgbClr val="102A38"/>
              </a:solidFill>
              <a:highlight>
                <a:srgbClr val="FFFFFF"/>
              </a:highlight>
              <a:latin typeface="PT Sans"/>
              <a:ea typeface="PT Sans"/>
              <a:cs typeface="PT Sans"/>
              <a:sym typeface="PT Sans"/>
            </a:endParaRPr>
          </a:p>
          <a:p>
            <a:pPr indent="0" lvl="0" marL="0" rtl="0" algn="l">
              <a:spcBef>
                <a:spcPts val="0"/>
              </a:spcBef>
              <a:spcAft>
                <a:spcPts val="0"/>
              </a:spcAft>
              <a:buNone/>
            </a:pPr>
            <a:r>
              <a:t/>
            </a:r>
            <a:endParaRPr>
              <a:solidFill>
                <a:srgbClr val="102A38"/>
              </a:solidFill>
              <a:highlight>
                <a:srgbClr val="FFFFFF"/>
              </a:highlight>
              <a:latin typeface="PT Sans"/>
              <a:ea typeface="PT Sans"/>
              <a:cs typeface="PT Sans"/>
              <a:sym typeface="PT Sans"/>
            </a:endParaRPr>
          </a:p>
          <a:p>
            <a:pPr indent="0" lvl="0" marL="0" rtl="0" algn="l">
              <a:spcBef>
                <a:spcPts val="0"/>
              </a:spcBef>
              <a:spcAft>
                <a:spcPts val="0"/>
              </a:spcAft>
              <a:buNone/>
            </a:pPr>
            <a:r>
              <a:rPr lang="pl">
                <a:solidFill>
                  <a:srgbClr val="102A38"/>
                </a:solidFill>
                <a:highlight>
                  <a:srgbClr val="FFFFFF"/>
                </a:highlight>
                <a:latin typeface="PT Sans"/>
                <a:ea typeface="PT Sans"/>
                <a:cs typeface="PT Sans"/>
                <a:sym typeface="PT Sans"/>
              </a:rPr>
              <a:t>England: </a:t>
            </a:r>
            <a:r>
              <a:rPr lang="pl">
                <a:solidFill>
                  <a:srgbClr val="102A38"/>
                </a:solidFill>
                <a:highlight>
                  <a:srgbClr val="FFFFFF"/>
                </a:highlight>
                <a:latin typeface="PT Sans"/>
                <a:ea typeface="PT Sans"/>
                <a:cs typeface="PT Sans"/>
                <a:sym typeface="PT Sans"/>
              </a:rPr>
              <a:t>Justice Waksman, Construction and Technology Court: a solicitor who insisted on an AI-generated expert report breached their duty.</a:t>
            </a:r>
            <a:endParaRPr>
              <a:solidFill>
                <a:srgbClr val="102A38"/>
              </a:solidFill>
              <a:highlight>
                <a:srgbClr val="FFFFFF"/>
              </a:highlight>
              <a:latin typeface="PT Sans"/>
              <a:ea typeface="PT Sans"/>
              <a:cs typeface="PT Sans"/>
              <a:sym typeface="PT Sans"/>
            </a:endParaRPr>
          </a:p>
        </p:txBody>
      </p:sp>
      <p:sp>
        <p:nvSpPr>
          <p:cNvPr id="115" name="Google Shape;115;p19"/>
          <p:cNvSpPr txBox="1"/>
          <p:nvPr/>
        </p:nvSpPr>
        <p:spPr>
          <a:xfrm>
            <a:off x="647300" y="377375"/>
            <a:ext cx="8496600" cy="708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pl" sz="3400">
                <a:solidFill>
                  <a:srgbClr val="102A38"/>
                </a:solidFill>
                <a:latin typeface="PT Sans"/>
                <a:ea typeface="PT Sans"/>
                <a:cs typeface="PT Sans"/>
                <a:sym typeface="PT Sans"/>
              </a:rPr>
              <a:t>When “AI slop” makes it to court…</a:t>
            </a:r>
            <a:endParaRPr b="1" sz="3500">
              <a:solidFill>
                <a:srgbClr val="102A38"/>
              </a:solidFill>
              <a:latin typeface="PT Sans"/>
              <a:ea typeface="PT Sans"/>
              <a:cs typeface="PT Sans"/>
              <a:sym typeface="PT Sans"/>
            </a:endParaRPr>
          </a:p>
        </p:txBody>
      </p:sp>
      <p:sp>
        <p:nvSpPr>
          <p:cNvPr id="116" name="Google Shape;116;p19"/>
          <p:cNvSpPr/>
          <p:nvPr/>
        </p:nvSpPr>
        <p:spPr>
          <a:xfrm>
            <a:off x="3648675" y="1017713"/>
            <a:ext cx="5495400" cy="62400"/>
          </a:xfrm>
          <a:prstGeom prst="rect">
            <a:avLst/>
          </a:prstGeom>
          <a:solidFill>
            <a:srgbClr val="7FED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19"/>
          <p:cNvSpPr/>
          <p:nvPr/>
        </p:nvSpPr>
        <p:spPr>
          <a:xfrm>
            <a:off x="3521875" y="1016788"/>
            <a:ext cx="63300" cy="63300"/>
          </a:xfrm>
          <a:prstGeom prst="rect">
            <a:avLst/>
          </a:prstGeom>
          <a:solidFill>
            <a:srgbClr val="7FED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19"/>
          <p:cNvSpPr/>
          <p:nvPr/>
        </p:nvSpPr>
        <p:spPr>
          <a:xfrm>
            <a:off x="3391500" y="1016788"/>
            <a:ext cx="63300" cy="63300"/>
          </a:xfrm>
          <a:prstGeom prst="rect">
            <a:avLst/>
          </a:prstGeom>
          <a:solidFill>
            <a:srgbClr val="C8F9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19" name="Google Shape;119;p19"/>
          <p:cNvPicPr preferRelativeResize="0"/>
          <p:nvPr/>
        </p:nvPicPr>
        <p:blipFill>
          <a:blip r:embed="rId3">
            <a:alphaModFix/>
          </a:blip>
          <a:stretch>
            <a:fillRect/>
          </a:stretch>
        </p:blipFill>
        <p:spPr>
          <a:xfrm>
            <a:off x="925" y="4815125"/>
            <a:ext cx="9142149" cy="328375"/>
          </a:xfrm>
          <a:prstGeom prst="rect">
            <a:avLst/>
          </a:prstGeom>
          <a:noFill/>
          <a:ln>
            <a:noFill/>
          </a:ln>
        </p:spPr>
      </p:pic>
      <p:grpSp>
        <p:nvGrpSpPr>
          <p:cNvPr id="120" name="Google Shape;120;p19"/>
          <p:cNvGrpSpPr/>
          <p:nvPr/>
        </p:nvGrpSpPr>
        <p:grpSpPr>
          <a:xfrm>
            <a:off x="1355437" y="3308714"/>
            <a:ext cx="6433127" cy="1603637"/>
            <a:chOff x="895640" y="2842689"/>
            <a:chExt cx="7391850" cy="1842625"/>
          </a:xfrm>
        </p:grpSpPr>
        <p:sp>
          <p:nvSpPr>
            <p:cNvPr id="121" name="Google Shape;121;p19"/>
            <p:cNvSpPr txBox="1"/>
            <p:nvPr/>
          </p:nvSpPr>
          <p:spPr>
            <a:xfrm>
              <a:off x="895640" y="3301264"/>
              <a:ext cx="2496900" cy="528600"/>
            </a:xfrm>
            <a:prstGeom prst="rect">
              <a:avLst/>
            </a:prstGeom>
            <a:noFill/>
            <a:ln>
              <a:noFill/>
            </a:ln>
          </p:spPr>
          <p:txBody>
            <a:bodyPr anchorCtr="0" anchor="t" bIns="66725" lIns="66725" spcFirstLastPara="1" rIns="66725" wrap="square" tIns="66725">
              <a:noAutofit/>
            </a:bodyPr>
            <a:lstStyle/>
            <a:p>
              <a:pPr indent="0" lvl="0" marL="0" rtl="0" algn="l">
                <a:spcBef>
                  <a:spcPts val="0"/>
                </a:spcBef>
                <a:spcAft>
                  <a:spcPts val="0"/>
                </a:spcAft>
                <a:buNone/>
              </a:pPr>
              <a:r>
                <a:rPr i="1" lang="pl" sz="1314">
                  <a:solidFill>
                    <a:srgbClr val="595959"/>
                  </a:solidFill>
                  <a:latin typeface="PT Sans"/>
                  <a:ea typeface="PT Sans"/>
                  <a:cs typeface="PT Sans"/>
                  <a:sym typeface="PT Sans"/>
                </a:rPr>
                <a:t>“Write a legal argument supporting XXX”</a:t>
              </a:r>
              <a:endParaRPr i="1" sz="1314">
                <a:solidFill>
                  <a:srgbClr val="595959"/>
                </a:solidFill>
                <a:latin typeface="PT Sans"/>
                <a:ea typeface="PT Sans"/>
                <a:cs typeface="PT Sans"/>
                <a:sym typeface="PT Sans"/>
              </a:endParaRPr>
            </a:p>
          </p:txBody>
        </p:sp>
        <p:sp>
          <p:nvSpPr>
            <p:cNvPr id="122" name="Google Shape;122;p19"/>
            <p:cNvSpPr/>
            <p:nvPr/>
          </p:nvSpPr>
          <p:spPr>
            <a:xfrm>
              <a:off x="3004229" y="3460546"/>
              <a:ext cx="636900" cy="369300"/>
            </a:xfrm>
            <a:prstGeom prst="rightArrow">
              <a:avLst>
                <a:gd fmla="val 50000" name="adj1"/>
                <a:gd fmla="val 50000" name="adj2"/>
              </a:avLst>
            </a:prstGeom>
            <a:solidFill>
              <a:srgbClr val="57CC98"/>
            </a:solidFill>
            <a:ln>
              <a:noFill/>
            </a:ln>
          </p:spPr>
          <p:txBody>
            <a:bodyPr anchorCtr="0" anchor="ctr" bIns="66725" lIns="66725" spcFirstLastPara="1" rIns="66725" wrap="square" tIns="66725">
              <a:noAutofit/>
            </a:bodyPr>
            <a:lstStyle/>
            <a:p>
              <a:pPr indent="0" lvl="0" marL="0" rtl="0" algn="ctr">
                <a:spcBef>
                  <a:spcPts val="0"/>
                </a:spcBef>
                <a:spcAft>
                  <a:spcPts val="0"/>
                </a:spcAft>
                <a:buNone/>
              </a:pPr>
              <a:r>
                <a:t/>
              </a:r>
              <a:endParaRPr sz="1022"/>
            </a:p>
          </p:txBody>
        </p:sp>
        <p:sp>
          <p:nvSpPr>
            <p:cNvPr id="123" name="Google Shape;123;p19"/>
            <p:cNvSpPr txBox="1"/>
            <p:nvPr/>
          </p:nvSpPr>
          <p:spPr>
            <a:xfrm>
              <a:off x="3788154" y="3751401"/>
              <a:ext cx="2496900" cy="528600"/>
            </a:xfrm>
            <a:prstGeom prst="rect">
              <a:avLst/>
            </a:prstGeom>
            <a:noFill/>
            <a:ln>
              <a:noFill/>
            </a:ln>
          </p:spPr>
          <p:txBody>
            <a:bodyPr anchorCtr="0" anchor="t" bIns="66725" lIns="66725" spcFirstLastPara="1" rIns="66725" wrap="square" tIns="66725">
              <a:noAutofit/>
            </a:bodyPr>
            <a:lstStyle/>
            <a:p>
              <a:pPr indent="0" lvl="0" marL="0" rtl="0" algn="l">
                <a:spcBef>
                  <a:spcPts val="0"/>
                </a:spcBef>
                <a:spcAft>
                  <a:spcPts val="0"/>
                </a:spcAft>
                <a:buNone/>
              </a:pPr>
              <a:r>
                <a:rPr lang="pl" sz="1314">
                  <a:solidFill>
                    <a:srgbClr val="595959"/>
                  </a:solidFill>
                  <a:latin typeface="PT Sans"/>
                  <a:ea typeface="PT Sans"/>
                  <a:cs typeface="PT Sans"/>
                  <a:sym typeface="PT Sans"/>
                </a:rPr>
                <a:t>ChatGPT</a:t>
              </a:r>
              <a:endParaRPr sz="1314">
                <a:solidFill>
                  <a:srgbClr val="595959"/>
                </a:solidFill>
                <a:latin typeface="PT Sans"/>
                <a:ea typeface="PT Sans"/>
                <a:cs typeface="PT Sans"/>
                <a:sym typeface="PT Sans"/>
              </a:endParaRPr>
            </a:p>
          </p:txBody>
        </p:sp>
        <p:sp>
          <p:nvSpPr>
            <p:cNvPr id="124" name="Google Shape;124;p19"/>
            <p:cNvSpPr txBox="1"/>
            <p:nvPr/>
          </p:nvSpPr>
          <p:spPr>
            <a:xfrm>
              <a:off x="5578031" y="2842689"/>
              <a:ext cx="2707200" cy="1610700"/>
            </a:xfrm>
            <a:prstGeom prst="rect">
              <a:avLst/>
            </a:prstGeom>
            <a:noFill/>
            <a:ln>
              <a:noFill/>
            </a:ln>
          </p:spPr>
          <p:txBody>
            <a:bodyPr anchorCtr="0" anchor="t" bIns="66725" lIns="66725" spcFirstLastPara="1" rIns="66725" wrap="square" tIns="66725">
              <a:noAutofit/>
            </a:bodyPr>
            <a:lstStyle/>
            <a:p>
              <a:pPr indent="0" lvl="0" marL="0" rtl="0" algn="l">
                <a:spcBef>
                  <a:spcPts val="0"/>
                </a:spcBef>
                <a:spcAft>
                  <a:spcPts val="0"/>
                </a:spcAft>
                <a:buNone/>
              </a:pPr>
              <a:r>
                <a:rPr i="1" lang="pl" sz="1314">
                  <a:solidFill>
                    <a:srgbClr val="595959"/>
                  </a:solidFill>
                  <a:latin typeface="PT Sans"/>
                  <a:ea typeface="PT Sans"/>
                  <a:cs typeface="PT Sans"/>
                  <a:sym typeface="PT Sans"/>
                </a:rPr>
                <a:t>“...Moreover, in </a:t>
              </a:r>
              <a:r>
                <a:rPr b="1" i="1" lang="pl" sz="1314">
                  <a:solidFill>
                    <a:srgbClr val="000000"/>
                  </a:solidFill>
                  <a:highlight>
                    <a:srgbClr val="FFFF00"/>
                  </a:highlight>
                  <a:latin typeface="PT Sans"/>
                  <a:ea typeface="PT Sans"/>
                  <a:cs typeface="PT Sans"/>
                  <a:sym typeface="PT Sans"/>
                </a:rPr>
                <a:t>R (on the application of Ibrahim) v Waltham Forest LBC [2019] EWHC 1873 (Admin)</a:t>
              </a:r>
              <a:r>
                <a:rPr i="1" lang="pl" sz="1314">
                  <a:solidFill>
                    <a:srgbClr val="595959"/>
                  </a:solidFill>
                  <a:latin typeface="PT Sans"/>
                  <a:ea typeface="PT Sans"/>
                  <a:cs typeface="PT Sans"/>
                  <a:sym typeface="PT Sans"/>
                </a:rPr>
                <a:t>, the court quashed a local authority decision due to…”</a:t>
              </a:r>
              <a:endParaRPr i="1" sz="1314">
                <a:solidFill>
                  <a:srgbClr val="595959"/>
                </a:solidFill>
                <a:latin typeface="PT Sans"/>
                <a:ea typeface="PT Sans"/>
                <a:cs typeface="PT Sans"/>
                <a:sym typeface="PT Sans"/>
              </a:endParaRPr>
            </a:p>
          </p:txBody>
        </p:sp>
        <p:sp>
          <p:nvSpPr>
            <p:cNvPr id="125" name="Google Shape;125;p19"/>
            <p:cNvSpPr/>
            <p:nvPr/>
          </p:nvSpPr>
          <p:spPr>
            <a:xfrm>
              <a:off x="4832771" y="3460546"/>
              <a:ext cx="636900" cy="369300"/>
            </a:xfrm>
            <a:prstGeom prst="rightArrow">
              <a:avLst>
                <a:gd fmla="val 50000" name="adj1"/>
                <a:gd fmla="val 50000" name="adj2"/>
              </a:avLst>
            </a:prstGeom>
            <a:solidFill>
              <a:srgbClr val="57CC98"/>
            </a:solidFill>
            <a:ln>
              <a:noFill/>
            </a:ln>
          </p:spPr>
          <p:txBody>
            <a:bodyPr anchorCtr="0" anchor="ctr" bIns="66725" lIns="66725" spcFirstLastPara="1" rIns="66725" wrap="square" tIns="66725">
              <a:noAutofit/>
            </a:bodyPr>
            <a:lstStyle/>
            <a:p>
              <a:pPr indent="0" lvl="0" marL="0" rtl="0" algn="ctr">
                <a:spcBef>
                  <a:spcPts val="0"/>
                </a:spcBef>
                <a:spcAft>
                  <a:spcPts val="0"/>
                </a:spcAft>
                <a:buNone/>
              </a:pPr>
              <a:r>
                <a:t/>
              </a:r>
              <a:endParaRPr sz="1022"/>
            </a:p>
          </p:txBody>
        </p:sp>
        <p:pic>
          <p:nvPicPr>
            <p:cNvPr id="126" name="Google Shape;126;p19"/>
            <p:cNvPicPr preferRelativeResize="0"/>
            <p:nvPr/>
          </p:nvPicPr>
          <p:blipFill>
            <a:blip r:embed="rId4">
              <a:alphaModFix/>
            </a:blip>
            <a:stretch>
              <a:fillRect/>
            </a:stretch>
          </p:blipFill>
          <p:spPr>
            <a:xfrm>
              <a:off x="3939709" y="3315701"/>
              <a:ext cx="528640" cy="528640"/>
            </a:xfrm>
            <a:prstGeom prst="rect">
              <a:avLst/>
            </a:prstGeom>
            <a:noFill/>
            <a:ln>
              <a:noFill/>
            </a:ln>
          </p:spPr>
        </p:pic>
        <p:pic>
          <p:nvPicPr>
            <p:cNvPr id="127" name="Google Shape;127;p19"/>
            <p:cNvPicPr preferRelativeResize="0"/>
            <p:nvPr/>
          </p:nvPicPr>
          <p:blipFill>
            <a:blip r:embed="rId5">
              <a:alphaModFix/>
            </a:blip>
            <a:stretch>
              <a:fillRect/>
            </a:stretch>
          </p:blipFill>
          <p:spPr>
            <a:xfrm rot="-933746">
              <a:off x="6791294" y="3819479"/>
              <a:ext cx="1430299" cy="686559"/>
            </a:xfrm>
            <a:prstGeom prst="rect">
              <a:avLst/>
            </a:prstGeom>
            <a:noFill/>
            <a:ln>
              <a:noFill/>
            </a:ln>
          </p:spPr>
        </p:pic>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120"/>
                                        </p:tgtEl>
                                        <p:attrNameLst>
                                          <p:attrName>style.visibility</p:attrName>
                                        </p:attrNameLst>
                                      </p:cBhvr>
                                      <p:to>
                                        <p:strVal val="visible"/>
                                      </p:to>
                                    </p:set>
                                    <p:anim calcmode="lin" valueType="num">
                                      <p:cBhvr additive="base">
                                        <p:cTn dur="1000"/>
                                        <p:tgtEl>
                                          <p:spTgt spid="120"/>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p20"/>
          <p:cNvSpPr txBox="1"/>
          <p:nvPr/>
        </p:nvSpPr>
        <p:spPr>
          <a:xfrm>
            <a:off x="705000" y="1133900"/>
            <a:ext cx="7734000" cy="3632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pl">
                <a:solidFill>
                  <a:srgbClr val="102A38"/>
                </a:solidFill>
                <a:highlight>
                  <a:schemeClr val="lt1"/>
                </a:highlight>
                <a:latin typeface="PT Sans"/>
                <a:ea typeface="PT Sans"/>
                <a:cs typeface="PT Sans"/>
                <a:sym typeface="PT Sans"/>
              </a:rPr>
              <a:t>In New York state, an expert in fiduciary services used Microsoft’s Copilot to cross-check calculations he used in expert evidence. He was unable to recall the prompts he used, state the sources Copilot relied on, or explain how the tool worked and arrived at its outputs.</a:t>
            </a:r>
            <a:endParaRPr>
              <a:solidFill>
                <a:srgbClr val="102A38"/>
              </a:solidFill>
              <a:highlight>
                <a:schemeClr val="lt1"/>
              </a:highlight>
              <a:latin typeface="PT Sans"/>
              <a:ea typeface="PT Sans"/>
              <a:cs typeface="PT Sans"/>
              <a:sym typeface="PT Sans"/>
            </a:endParaRPr>
          </a:p>
          <a:p>
            <a:pPr indent="0" lvl="0" marL="0" rtl="0" algn="l">
              <a:spcBef>
                <a:spcPts val="0"/>
              </a:spcBef>
              <a:spcAft>
                <a:spcPts val="0"/>
              </a:spcAft>
              <a:buNone/>
            </a:pPr>
            <a:r>
              <a:t/>
            </a:r>
            <a:endParaRPr>
              <a:solidFill>
                <a:srgbClr val="102A38"/>
              </a:solidFill>
              <a:highlight>
                <a:schemeClr val="lt1"/>
              </a:highlight>
              <a:latin typeface="PT Sans"/>
              <a:ea typeface="PT Sans"/>
              <a:cs typeface="PT Sans"/>
              <a:sym typeface="PT Sans"/>
            </a:endParaRPr>
          </a:p>
          <a:p>
            <a:pPr indent="0" lvl="0" marL="0" rtl="0" algn="l">
              <a:spcBef>
                <a:spcPts val="0"/>
              </a:spcBef>
              <a:spcAft>
                <a:spcPts val="0"/>
              </a:spcAft>
              <a:buNone/>
            </a:pPr>
            <a:r>
              <a:rPr lang="pl">
                <a:solidFill>
                  <a:srgbClr val="102A38"/>
                </a:solidFill>
                <a:highlight>
                  <a:schemeClr val="lt1"/>
                </a:highlight>
                <a:latin typeface="PT Sans"/>
                <a:ea typeface="PT Sans"/>
                <a:cs typeface="PT Sans"/>
                <a:sym typeface="PT Sans"/>
              </a:rPr>
              <a:t>Matter of Weber 2024 NY Slip Op 24258, [Surrogate's Court, Saratoga County]</a:t>
            </a:r>
            <a:endParaRPr>
              <a:solidFill>
                <a:srgbClr val="102A38"/>
              </a:solidFill>
              <a:highlight>
                <a:schemeClr val="lt1"/>
              </a:highlight>
              <a:latin typeface="PT Sans"/>
              <a:ea typeface="PT Sans"/>
              <a:cs typeface="PT Sans"/>
              <a:sym typeface="PT Sans"/>
            </a:endParaRPr>
          </a:p>
          <a:p>
            <a:pPr indent="0" lvl="0" marL="0" rtl="0" algn="l">
              <a:spcBef>
                <a:spcPts val="0"/>
              </a:spcBef>
              <a:spcAft>
                <a:spcPts val="0"/>
              </a:spcAft>
              <a:buNone/>
            </a:pPr>
            <a:r>
              <a:t/>
            </a:r>
            <a:endParaRPr>
              <a:solidFill>
                <a:srgbClr val="102A38"/>
              </a:solidFill>
              <a:highlight>
                <a:schemeClr val="lt1"/>
              </a:highlight>
              <a:latin typeface="PT Sans"/>
              <a:ea typeface="PT Sans"/>
              <a:cs typeface="PT Sans"/>
              <a:sym typeface="PT Sans"/>
            </a:endParaRPr>
          </a:p>
          <a:p>
            <a:pPr indent="0" lvl="0" marL="0" rtl="0" algn="l">
              <a:spcBef>
                <a:spcPts val="0"/>
              </a:spcBef>
              <a:spcAft>
                <a:spcPts val="0"/>
              </a:spcAft>
              <a:buNone/>
            </a:pPr>
            <a:r>
              <a:rPr lang="pl">
                <a:solidFill>
                  <a:srgbClr val="102A38"/>
                </a:solidFill>
                <a:highlight>
                  <a:schemeClr val="lt1"/>
                </a:highlight>
                <a:latin typeface="PT Sans"/>
                <a:ea typeface="PT Sans"/>
                <a:cs typeface="PT Sans"/>
                <a:sym typeface="PT Sans"/>
              </a:rPr>
              <a:t>Quote from the ruling: </a:t>
            </a:r>
            <a:r>
              <a:rPr i="1" lang="pl">
                <a:solidFill>
                  <a:srgbClr val="102A38"/>
                </a:solidFill>
                <a:highlight>
                  <a:schemeClr val="lt1"/>
                </a:highlight>
                <a:latin typeface="PT Sans"/>
                <a:ea typeface="PT Sans"/>
                <a:cs typeface="PT Sans"/>
                <a:sym typeface="PT Sans"/>
              </a:rPr>
              <a:t>This brings to mind the old adage, "garbage in, garbage out". Clearly a user of Copilot and other artificial intelligence software must be trained or have knowledge of the appropriate inputs to ensure the most accurate results.</a:t>
            </a:r>
            <a:endParaRPr i="1">
              <a:solidFill>
                <a:srgbClr val="102A38"/>
              </a:solidFill>
              <a:highlight>
                <a:schemeClr val="lt1"/>
              </a:highlight>
              <a:latin typeface="PT Sans"/>
              <a:ea typeface="PT Sans"/>
              <a:cs typeface="PT Sans"/>
              <a:sym typeface="PT Sans"/>
            </a:endParaRPr>
          </a:p>
          <a:p>
            <a:pPr indent="0" lvl="0" marL="0" rtl="0" algn="l">
              <a:spcBef>
                <a:spcPts val="0"/>
              </a:spcBef>
              <a:spcAft>
                <a:spcPts val="0"/>
              </a:spcAft>
              <a:buNone/>
            </a:pPr>
            <a:r>
              <a:t/>
            </a:r>
            <a:endParaRPr i="1">
              <a:solidFill>
                <a:srgbClr val="102A38"/>
              </a:solidFill>
              <a:highlight>
                <a:schemeClr val="lt1"/>
              </a:highlight>
              <a:latin typeface="PT Sans"/>
              <a:ea typeface="PT Sans"/>
              <a:cs typeface="PT Sans"/>
              <a:sym typeface="PT Sans"/>
            </a:endParaRPr>
          </a:p>
          <a:p>
            <a:pPr indent="0" lvl="0" marL="0" rtl="0" algn="l">
              <a:spcBef>
                <a:spcPts val="0"/>
              </a:spcBef>
              <a:spcAft>
                <a:spcPts val="0"/>
              </a:spcAft>
              <a:buNone/>
            </a:pPr>
            <a:r>
              <a:rPr lang="pl">
                <a:solidFill>
                  <a:srgbClr val="2D2D2D"/>
                </a:solidFill>
                <a:highlight>
                  <a:srgbClr val="FFFFFF"/>
                </a:highlight>
                <a:latin typeface="PT Sans"/>
                <a:ea typeface="PT Sans"/>
                <a:cs typeface="PT Sans"/>
                <a:sym typeface="PT Sans"/>
              </a:rPr>
              <a:t>Kohls v. Ellison (Minnesota): expert submitted report to the court containing hallucinations (nonexistent citations). Plaintiffs didn’t let him re-draft it because the hallucinations “cast doubt about the entire report”.</a:t>
            </a:r>
            <a:endParaRPr>
              <a:solidFill>
                <a:srgbClr val="2D2D2D"/>
              </a:solidFill>
              <a:highlight>
                <a:srgbClr val="FFFFFF"/>
              </a:highlight>
              <a:latin typeface="PT Sans"/>
              <a:ea typeface="PT Sans"/>
              <a:cs typeface="PT Sans"/>
              <a:sym typeface="PT Sans"/>
            </a:endParaRPr>
          </a:p>
          <a:p>
            <a:pPr indent="0" lvl="0" marL="0" rtl="0" algn="l">
              <a:spcBef>
                <a:spcPts val="0"/>
              </a:spcBef>
              <a:spcAft>
                <a:spcPts val="0"/>
              </a:spcAft>
              <a:buNone/>
            </a:pPr>
            <a:r>
              <a:t/>
            </a:r>
            <a:endParaRPr>
              <a:solidFill>
                <a:srgbClr val="2D2D2D"/>
              </a:solidFill>
              <a:highlight>
                <a:srgbClr val="FFFFFF"/>
              </a:highlight>
              <a:latin typeface="PT Sans"/>
              <a:ea typeface="PT Sans"/>
              <a:cs typeface="PT Sans"/>
              <a:sym typeface="PT Sans"/>
            </a:endParaRPr>
          </a:p>
          <a:p>
            <a:pPr indent="0" lvl="0" marL="0" rtl="0" algn="l">
              <a:spcBef>
                <a:spcPts val="0"/>
              </a:spcBef>
              <a:spcAft>
                <a:spcPts val="0"/>
              </a:spcAft>
              <a:buNone/>
            </a:pPr>
            <a:r>
              <a:rPr lang="pl">
                <a:solidFill>
                  <a:srgbClr val="2D2D2D"/>
                </a:solidFill>
                <a:highlight>
                  <a:srgbClr val="FFFFFF"/>
                </a:highlight>
                <a:latin typeface="PT Sans"/>
                <a:ea typeface="PT Sans"/>
                <a:cs typeface="PT Sans"/>
                <a:sym typeface="PT Sans"/>
              </a:rPr>
              <a:t>These cases cause reputational damage to implicated parties and may result in inadmissible evidence.</a:t>
            </a:r>
            <a:endParaRPr>
              <a:solidFill>
                <a:srgbClr val="2D2D2D"/>
              </a:solidFill>
              <a:highlight>
                <a:srgbClr val="FFFFFF"/>
              </a:highlight>
              <a:latin typeface="PT Sans"/>
              <a:ea typeface="PT Sans"/>
              <a:cs typeface="PT Sans"/>
              <a:sym typeface="PT Sans"/>
            </a:endParaRPr>
          </a:p>
        </p:txBody>
      </p:sp>
      <p:sp>
        <p:nvSpPr>
          <p:cNvPr id="133" name="Google Shape;133;p20"/>
          <p:cNvSpPr txBox="1"/>
          <p:nvPr/>
        </p:nvSpPr>
        <p:spPr>
          <a:xfrm>
            <a:off x="647300" y="377375"/>
            <a:ext cx="8496600" cy="708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pl" sz="3400">
                <a:solidFill>
                  <a:srgbClr val="102A38"/>
                </a:solidFill>
                <a:latin typeface="PT Sans"/>
                <a:ea typeface="PT Sans"/>
                <a:cs typeface="PT Sans"/>
                <a:sym typeface="PT Sans"/>
              </a:rPr>
              <a:t>When an expert uses AI without checking…</a:t>
            </a:r>
            <a:endParaRPr b="1" sz="3500">
              <a:solidFill>
                <a:srgbClr val="102A38"/>
              </a:solidFill>
              <a:latin typeface="PT Sans"/>
              <a:ea typeface="PT Sans"/>
              <a:cs typeface="PT Sans"/>
              <a:sym typeface="PT Sans"/>
            </a:endParaRPr>
          </a:p>
        </p:txBody>
      </p:sp>
      <p:sp>
        <p:nvSpPr>
          <p:cNvPr id="134" name="Google Shape;134;p20"/>
          <p:cNvSpPr/>
          <p:nvPr/>
        </p:nvSpPr>
        <p:spPr>
          <a:xfrm>
            <a:off x="3648675" y="1017713"/>
            <a:ext cx="5495400" cy="62400"/>
          </a:xfrm>
          <a:prstGeom prst="rect">
            <a:avLst/>
          </a:prstGeom>
          <a:solidFill>
            <a:srgbClr val="7FED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p20"/>
          <p:cNvSpPr/>
          <p:nvPr/>
        </p:nvSpPr>
        <p:spPr>
          <a:xfrm>
            <a:off x="3521875" y="1016788"/>
            <a:ext cx="63300" cy="63300"/>
          </a:xfrm>
          <a:prstGeom prst="rect">
            <a:avLst/>
          </a:prstGeom>
          <a:solidFill>
            <a:srgbClr val="7FED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p20"/>
          <p:cNvSpPr/>
          <p:nvPr/>
        </p:nvSpPr>
        <p:spPr>
          <a:xfrm>
            <a:off x="3391500" y="1016788"/>
            <a:ext cx="63300" cy="63300"/>
          </a:xfrm>
          <a:prstGeom prst="rect">
            <a:avLst/>
          </a:prstGeom>
          <a:solidFill>
            <a:srgbClr val="C8F9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37" name="Google Shape;137;p20"/>
          <p:cNvPicPr preferRelativeResize="0"/>
          <p:nvPr/>
        </p:nvPicPr>
        <p:blipFill>
          <a:blip r:embed="rId3">
            <a:alphaModFix/>
          </a:blip>
          <a:stretch>
            <a:fillRect/>
          </a:stretch>
        </p:blipFill>
        <p:spPr>
          <a:xfrm>
            <a:off x="925" y="4815125"/>
            <a:ext cx="9142149" cy="3283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p21"/>
          <p:cNvSpPr txBox="1"/>
          <p:nvPr/>
        </p:nvSpPr>
        <p:spPr>
          <a:xfrm>
            <a:off x="688850" y="1347550"/>
            <a:ext cx="7734000" cy="3417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pl">
                <a:solidFill>
                  <a:srgbClr val="102A38"/>
                </a:solidFill>
                <a:highlight>
                  <a:srgbClr val="FFFFFF"/>
                </a:highlight>
                <a:latin typeface="PT Sans"/>
                <a:ea typeface="PT Sans"/>
                <a:cs typeface="PT Sans"/>
                <a:sym typeface="PT Sans"/>
              </a:rPr>
              <a:t>An LLM like ChatGPT is a third party service. It may also be hosted on a server in North America. So if you send confidential information in a prompt to ChatGPT in your browser,</a:t>
            </a:r>
            <a:endParaRPr>
              <a:solidFill>
                <a:srgbClr val="102A38"/>
              </a:solidFill>
              <a:highlight>
                <a:srgbClr val="FFFFFF"/>
              </a:highlight>
              <a:latin typeface="PT Sans"/>
              <a:ea typeface="PT Sans"/>
              <a:cs typeface="PT Sans"/>
              <a:sym typeface="PT Sans"/>
            </a:endParaRPr>
          </a:p>
          <a:p>
            <a:pPr indent="-317500" lvl="0" marL="457200" rtl="0" algn="l">
              <a:spcBef>
                <a:spcPts val="0"/>
              </a:spcBef>
              <a:spcAft>
                <a:spcPts val="0"/>
              </a:spcAft>
              <a:buClr>
                <a:srgbClr val="102A38"/>
              </a:buClr>
              <a:buSzPts val="1400"/>
              <a:buFont typeface="PT Sans"/>
              <a:buChar char="●"/>
            </a:pPr>
            <a:r>
              <a:rPr lang="pl">
                <a:solidFill>
                  <a:srgbClr val="102A38"/>
                </a:solidFill>
                <a:highlight>
                  <a:srgbClr val="FFFFFF"/>
                </a:highlight>
                <a:latin typeface="PT Sans"/>
                <a:ea typeface="PT Sans"/>
                <a:cs typeface="PT Sans"/>
                <a:sym typeface="PT Sans"/>
              </a:rPr>
              <a:t>you have no guarantee that OpenAI isn’t storing the data</a:t>
            </a:r>
            <a:endParaRPr>
              <a:solidFill>
                <a:srgbClr val="102A38"/>
              </a:solidFill>
              <a:highlight>
                <a:srgbClr val="FFFFFF"/>
              </a:highlight>
              <a:latin typeface="PT Sans"/>
              <a:ea typeface="PT Sans"/>
              <a:cs typeface="PT Sans"/>
              <a:sym typeface="PT Sans"/>
            </a:endParaRPr>
          </a:p>
          <a:p>
            <a:pPr indent="-317500" lvl="0" marL="457200" rtl="0" algn="l">
              <a:spcBef>
                <a:spcPts val="0"/>
              </a:spcBef>
              <a:spcAft>
                <a:spcPts val="0"/>
              </a:spcAft>
              <a:buClr>
                <a:srgbClr val="102A38"/>
              </a:buClr>
              <a:buSzPts val="1400"/>
              <a:buFont typeface="PT Sans"/>
              <a:buChar char="●"/>
            </a:pPr>
            <a:r>
              <a:rPr lang="pl">
                <a:solidFill>
                  <a:srgbClr val="102A38"/>
                </a:solidFill>
                <a:highlight>
                  <a:srgbClr val="FFFFFF"/>
                </a:highlight>
                <a:latin typeface="PT Sans"/>
                <a:ea typeface="PT Sans"/>
                <a:cs typeface="PT Sans"/>
                <a:sym typeface="PT Sans"/>
              </a:rPr>
              <a:t>you don’t know if you’re complying with </a:t>
            </a:r>
            <a:r>
              <a:rPr lang="pl">
                <a:solidFill>
                  <a:srgbClr val="102A38"/>
                </a:solidFill>
                <a:highlight>
                  <a:srgbClr val="FFFFFF"/>
                </a:highlight>
                <a:latin typeface="PT Sans"/>
                <a:ea typeface="PT Sans"/>
                <a:cs typeface="PT Sans"/>
                <a:sym typeface="PT Sans"/>
              </a:rPr>
              <a:t>GDPR</a:t>
            </a:r>
            <a:endParaRPr>
              <a:solidFill>
                <a:srgbClr val="102A38"/>
              </a:solidFill>
              <a:highlight>
                <a:srgbClr val="FFFFFF"/>
              </a:highlight>
              <a:latin typeface="PT Sans"/>
              <a:ea typeface="PT Sans"/>
              <a:cs typeface="PT Sans"/>
              <a:sym typeface="PT Sans"/>
            </a:endParaRPr>
          </a:p>
          <a:p>
            <a:pPr indent="-317500" lvl="0" marL="457200" rtl="0" algn="l">
              <a:spcBef>
                <a:spcPts val="0"/>
              </a:spcBef>
              <a:spcAft>
                <a:spcPts val="0"/>
              </a:spcAft>
              <a:buClr>
                <a:srgbClr val="102A38"/>
              </a:buClr>
              <a:buSzPts val="1400"/>
              <a:buFont typeface="PT Sans"/>
              <a:buChar char="●"/>
            </a:pPr>
            <a:r>
              <a:rPr lang="pl">
                <a:solidFill>
                  <a:srgbClr val="102A38"/>
                </a:solidFill>
                <a:highlight>
                  <a:srgbClr val="FFFFFF"/>
                </a:highlight>
                <a:latin typeface="PT Sans"/>
                <a:ea typeface="PT Sans"/>
                <a:cs typeface="PT Sans"/>
                <a:sym typeface="PT Sans"/>
              </a:rPr>
              <a:t>your data could be used for model training</a:t>
            </a:r>
            <a:endParaRPr>
              <a:solidFill>
                <a:srgbClr val="102A38"/>
              </a:solidFill>
              <a:highlight>
                <a:srgbClr val="FFFFFF"/>
              </a:highlight>
              <a:latin typeface="PT Sans"/>
              <a:ea typeface="PT Sans"/>
              <a:cs typeface="PT Sans"/>
              <a:sym typeface="PT Sans"/>
            </a:endParaRPr>
          </a:p>
          <a:p>
            <a:pPr indent="-317500" lvl="0" marL="457200" rtl="0" algn="l">
              <a:spcBef>
                <a:spcPts val="0"/>
              </a:spcBef>
              <a:spcAft>
                <a:spcPts val="0"/>
              </a:spcAft>
              <a:buClr>
                <a:srgbClr val="102A38"/>
              </a:buClr>
              <a:buSzPts val="1400"/>
              <a:buFont typeface="PT Sans"/>
              <a:buChar char="●"/>
            </a:pPr>
            <a:r>
              <a:rPr lang="pl">
                <a:solidFill>
                  <a:srgbClr val="102A38"/>
                </a:solidFill>
                <a:highlight>
                  <a:srgbClr val="FFFFFF"/>
                </a:highlight>
                <a:latin typeface="PT Sans"/>
                <a:ea typeface="PT Sans"/>
                <a:cs typeface="PT Sans"/>
                <a:sym typeface="PT Sans"/>
              </a:rPr>
              <a:t>in the USA: using GPT</a:t>
            </a:r>
            <a:r>
              <a:rPr lang="pl">
                <a:solidFill>
                  <a:srgbClr val="102A38"/>
                </a:solidFill>
                <a:highlight>
                  <a:srgbClr val="FFFFFF"/>
                </a:highlight>
                <a:latin typeface="PT Sans"/>
                <a:ea typeface="PT Sans"/>
                <a:cs typeface="PT Sans"/>
                <a:sym typeface="PT Sans"/>
              </a:rPr>
              <a:t> is not HIPAA compliant unless you follow certain steps</a:t>
            </a:r>
            <a:endParaRPr>
              <a:solidFill>
                <a:srgbClr val="102A38"/>
              </a:solidFill>
              <a:highlight>
                <a:srgbClr val="FFFFFF"/>
              </a:highlight>
              <a:latin typeface="PT Sans"/>
              <a:ea typeface="PT Sans"/>
              <a:cs typeface="PT Sans"/>
              <a:sym typeface="PT Sans"/>
            </a:endParaRPr>
          </a:p>
          <a:p>
            <a:pPr indent="-317500" lvl="0" marL="457200" rtl="0" algn="l">
              <a:spcBef>
                <a:spcPts val="0"/>
              </a:spcBef>
              <a:spcAft>
                <a:spcPts val="0"/>
              </a:spcAft>
              <a:buClr>
                <a:srgbClr val="102A38"/>
              </a:buClr>
              <a:buSzPts val="1400"/>
              <a:buFont typeface="PT Sans"/>
              <a:buChar char="●"/>
            </a:pPr>
            <a:r>
              <a:rPr lang="pl">
                <a:solidFill>
                  <a:srgbClr val="102A38"/>
                </a:solidFill>
                <a:highlight>
                  <a:srgbClr val="FFFFFF"/>
                </a:highlight>
                <a:latin typeface="PT Sans"/>
                <a:ea typeface="PT Sans"/>
                <a:cs typeface="PT Sans"/>
                <a:sym typeface="PT Sans"/>
              </a:rPr>
              <a:t>you should be aware if you are sending data across jurisdictions</a:t>
            </a:r>
            <a:endParaRPr>
              <a:solidFill>
                <a:srgbClr val="102A38"/>
              </a:solidFill>
              <a:highlight>
                <a:srgbClr val="FFFFFF"/>
              </a:highlight>
              <a:latin typeface="PT Sans"/>
              <a:ea typeface="PT Sans"/>
              <a:cs typeface="PT Sans"/>
              <a:sym typeface="PT Sans"/>
            </a:endParaRPr>
          </a:p>
          <a:p>
            <a:pPr indent="0" lvl="0" marL="0" rtl="0" algn="l">
              <a:spcBef>
                <a:spcPts val="0"/>
              </a:spcBef>
              <a:spcAft>
                <a:spcPts val="0"/>
              </a:spcAft>
              <a:buNone/>
            </a:pPr>
            <a:r>
              <a:t/>
            </a:r>
            <a:endParaRPr>
              <a:solidFill>
                <a:srgbClr val="102A38"/>
              </a:solidFill>
              <a:highlight>
                <a:srgbClr val="FFFFFF"/>
              </a:highlight>
              <a:latin typeface="PT Sans"/>
              <a:ea typeface="PT Sans"/>
              <a:cs typeface="PT Sans"/>
              <a:sym typeface="PT Sans"/>
            </a:endParaRPr>
          </a:p>
          <a:p>
            <a:pPr indent="0" lvl="0" marL="0" rtl="0" algn="l">
              <a:spcBef>
                <a:spcPts val="0"/>
              </a:spcBef>
              <a:spcAft>
                <a:spcPts val="0"/>
              </a:spcAft>
              <a:buNone/>
            </a:pPr>
            <a:r>
              <a:rPr lang="pl">
                <a:solidFill>
                  <a:srgbClr val="102A38"/>
                </a:solidFill>
                <a:highlight>
                  <a:srgbClr val="FFFFFF"/>
                </a:highlight>
                <a:latin typeface="PT Sans"/>
                <a:ea typeface="PT Sans"/>
                <a:cs typeface="PT Sans"/>
                <a:sym typeface="PT Sans"/>
              </a:rPr>
              <a:t>Fortunately, many commercial versions of these platforms do offer confidentiality. The ChatGPT API needs programming skills to use, but does guarantee that data will not be </a:t>
            </a:r>
            <a:r>
              <a:rPr lang="pl">
                <a:solidFill>
                  <a:srgbClr val="102A38"/>
                </a:solidFill>
                <a:highlight>
                  <a:srgbClr val="FFFFFF"/>
                </a:highlight>
                <a:latin typeface="PT Sans"/>
                <a:ea typeface="PT Sans"/>
                <a:cs typeface="PT Sans"/>
                <a:sym typeface="PT Sans"/>
              </a:rPr>
              <a:t>retained</a:t>
            </a:r>
            <a:r>
              <a:rPr lang="pl">
                <a:solidFill>
                  <a:srgbClr val="102A38"/>
                </a:solidFill>
                <a:highlight>
                  <a:srgbClr val="FFFFFF"/>
                </a:highlight>
                <a:latin typeface="PT Sans"/>
                <a:ea typeface="PT Sans"/>
                <a:cs typeface="PT Sans"/>
                <a:sym typeface="PT Sans"/>
              </a:rPr>
              <a:t>.</a:t>
            </a:r>
            <a:endParaRPr>
              <a:solidFill>
                <a:srgbClr val="102A38"/>
              </a:solidFill>
              <a:highlight>
                <a:srgbClr val="FFFFFF"/>
              </a:highlight>
              <a:latin typeface="PT Sans"/>
              <a:ea typeface="PT Sans"/>
              <a:cs typeface="PT Sans"/>
              <a:sym typeface="PT Sans"/>
            </a:endParaRPr>
          </a:p>
          <a:p>
            <a:pPr indent="0" lvl="0" marL="0" rtl="0" algn="l">
              <a:spcBef>
                <a:spcPts val="0"/>
              </a:spcBef>
              <a:spcAft>
                <a:spcPts val="0"/>
              </a:spcAft>
              <a:buNone/>
            </a:pPr>
            <a:r>
              <a:rPr lang="pl">
                <a:solidFill>
                  <a:srgbClr val="102A38"/>
                </a:solidFill>
                <a:highlight>
                  <a:srgbClr val="FFFFFF"/>
                </a:highlight>
                <a:latin typeface="PT Sans"/>
                <a:ea typeface="PT Sans"/>
                <a:cs typeface="PT Sans"/>
                <a:sym typeface="PT Sans"/>
              </a:rPr>
              <a:t>In the UK, judges have been encouraged to use ChatGPT 365. A paid </a:t>
            </a:r>
            <a:r>
              <a:rPr lang="pl">
                <a:solidFill>
                  <a:srgbClr val="102A38"/>
                </a:solidFill>
                <a:highlight>
                  <a:srgbClr val="FFFFFF"/>
                </a:highlight>
                <a:latin typeface="PT Sans"/>
                <a:ea typeface="PT Sans"/>
                <a:cs typeface="PT Sans"/>
                <a:sym typeface="PT Sans"/>
              </a:rPr>
              <a:t>subscription</a:t>
            </a:r>
            <a:r>
              <a:rPr lang="pl">
                <a:solidFill>
                  <a:srgbClr val="102A38"/>
                </a:solidFill>
                <a:highlight>
                  <a:srgbClr val="FFFFFF"/>
                </a:highlight>
                <a:latin typeface="PT Sans"/>
                <a:ea typeface="PT Sans"/>
                <a:cs typeface="PT Sans"/>
                <a:sym typeface="PT Sans"/>
              </a:rPr>
              <a:t> like this usually guarantees that data will not be retained, but you should always check if the way you are using it complies with </a:t>
            </a:r>
            <a:r>
              <a:rPr lang="pl">
                <a:solidFill>
                  <a:srgbClr val="102A38"/>
                </a:solidFill>
                <a:highlight>
                  <a:srgbClr val="FFFFFF"/>
                </a:highlight>
                <a:latin typeface="PT Sans"/>
                <a:ea typeface="PT Sans"/>
                <a:cs typeface="PT Sans"/>
                <a:sym typeface="PT Sans"/>
              </a:rPr>
              <a:t>GDPR</a:t>
            </a:r>
            <a:r>
              <a:rPr lang="pl">
                <a:solidFill>
                  <a:srgbClr val="102A38"/>
                </a:solidFill>
                <a:highlight>
                  <a:srgbClr val="FFFFFF"/>
                </a:highlight>
                <a:latin typeface="PT Sans"/>
                <a:ea typeface="PT Sans"/>
                <a:cs typeface="PT Sans"/>
                <a:sym typeface="PT Sans"/>
              </a:rPr>
              <a:t>, HIPAA or </a:t>
            </a:r>
            <a:r>
              <a:rPr lang="pl">
                <a:solidFill>
                  <a:srgbClr val="102A38"/>
                </a:solidFill>
                <a:highlight>
                  <a:srgbClr val="FFFFFF"/>
                </a:highlight>
                <a:latin typeface="PT Sans"/>
                <a:ea typeface="PT Sans"/>
                <a:cs typeface="PT Sans"/>
                <a:sym typeface="PT Sans"/>
              </a:rPr>
              <a:t>other</a:t>
            </a:r>
            <a:r>
              <a:rPr lang="pl">
                <a:solidFill>
                  <a:srgbClr val="102A38"/>
                </a:solidFill>
                <a:highlight>
                  <a:srgbClr val="FFFFFF"/>
                </a:highlight>
                <a:latin typeface="PT Sans"/>
                <a:ea typeface="PT Sans"/>
                <a:cs typeface="PT Sans"/>
                <a:sym typeface="PT Sans"/>
              </a:rPr>
              <a:t> applicable rules.</a:t>
            </a:r>
            <a:endParaRPr>
              <a:solidFill>
                <a:srgbClr val="102A38"/>
              </a:solidFill>
              <a:highlight>
                <a:srgbClr val="FFFFFF"/>
              </a:highlight>
              <a:latin typeface="PT Sans"/>
              <a:ea typeface="PT Sans"/>
              <a:cs typeface="PT Sans"/>
              <a:sym typeface="PT Sans"/>
            </a:endParaRPr>
          </a:p>
          <a:p>
            <a:pPr indent="0" lvl="0" marL="0" rtl="0" algn="l">
              <a:spcBef>
                <a:spcPts val="0"/>
              </a:spcBef>
              <a:spcAft>
                <a:spcPts val="0"/>
              </a:spcAft>
              <a:buNone/>
            </a:pPr>
            <a:r>
              <a:t/>
            </a:r>
            <a:endParaRPr>
              <a:solidFill>
                <a:srgbClr val="102A38"/>
              </a:solidFill>
              <a:highlight>
                <a:srgbClr val="FFFFFF"/>
              </a:highlight>
              <a:latin typeface="PT Sans"/>
              <a:ea typeface="PT Sans"/>
              <a:cs typeface="PT Sans"/>
              <a:sym typeface="PT Sans"/>
            </a:endParaRPr>
          </a:p>
          <a:p>
            <a:pPr indent="0" lvl="0" marL="0" rtl="0" algn="l">
              <a:spcBef>
                <a:spcPts val="0"/>
              </a:spcBef>
              <a:spcAft>
                <a:spcPts val="0"/>
              </a:spcAft>
              <a:buNone/>
            </a:pPr>
            <a:r>
              <a:rPr b="1" lang="pl">
                <a:solidFill>
                  <a:srgbClr val="102A38"/>
                </a:solidFill>
                <a:highlight>
                  <a:srgbClr val="FFFFFF"/>
                </a:highlight>
                <a:latin typeface="PT Sans"/>
                <a:ea typeface="PT Sans"/>
                <a:cs typeface="PT Sans"/>
                <a:sym typeface="PT Sans"/>
              </a:rPr>
              <a:t>If you would not post it on the internet, be careful about sending it to a chatbot.</a:t>
            </a:r>
            <a:endParaRPr b="1">
              <a:solidFill>
                <a:srgbClr val="102A38"/>
              </a:solidFill>
              <a:highlight>
                <a:srgbClr val="FFFFFF"/>
              </a:highlight>
              <a:latin typeface="PT Sans"/>
              <a:ea typeface="PT Sans"/>
              <a:cs typeface="PT Sans"/>
              <a:sym typeface="PT Sans"/>
            </a:endParaRPr>
          </a:p>
        </p:txBody>
      </p:sp>
      <p:sp>
        <p:nvSpPr>
          <p:cNvPr id="143" name="Google Shape;143;p21"/>
          <p:cNvSpPr txBox="1"/>
          <p:nvPr/>
        </p:nvSpPr>
        <p:spPr>
          <a:xfrm>
            <a:off x="647300" y="377375"/>
            <a:ext cx="8496600" cy="708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pl" sz="3400">
                <a:solidFill>
                  <a:srgbClr val="102A38"/>
                </a:solidFill>
                <a:latin typeface="PT Sans"/>
                <a:ea typeface="PT Sans"/>
                <a:cs typeface="PT Sans"/>
                <a:sym typeface="PT Sans"/>
              </a:rPr>
              <a:t>Privacy concerns</a:t>
            </a:r>
            <a:endParaRPr b="1" sz="3500">
              <a:solidFill>
                <a:srgbClr val="102A38"/>
              </a:solidFill>
              <a:latin typeface="PT Sans"/>
              <a:ea typeface="PT Sans"/>
              <a:cs typeface="PT Sans"/>
              <a:sym typeface="PT Sans"/>
            </a:endParaRPr>
          </a:p>
        </p:txBody>
      </p:sp>
      <p:sp>
        <p:nvSpPr>
          <p:cNvPr id="144" name="Google Shape;144;p21"/>
          <p:cNvSpPr/>
          <p:nvPr/>
        </p:nvSpPr>
        <p:spPr>
          <a:xfrm>
            <a:off x="3648675" y="1017713"/>
            <a:ext cx="5495400" cy="62400"/>
          </a:xfrm>
          <a:prstGeom prst="rect">
            <a:avLst/>
          </a:prstGeom>
          <a:solidFill>
            <a:srgbClr val="7FED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21"/>
          <p:cNvSpPr/>
          <p:nvPr/>
        </p:nvSpPr>
        <p:spPr>
          <a:xfrm>
            <a:off x="3521875" y="1016788"/>
            <a:ext cx="63300" cy="63300"/>
          </a:xfrm>
          <a:prstGeom prst="rect">
            <a:avLst/>
          </a:prstGeom>
          <a:solidFill>
            <a:srgbClr val="7FED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21"/>
          <p:cNvSpPr/>
          <p:nvPr/>
        </p:nvSpPr>
        <p:spPr>
          <a:xfrm>
            <a:off x="3391500" y="1016788"/>
            <a:ext cx="63300" cy="63300"/>
          </a:xfrm>
          <a:prstGeom prst="rect">
            <a:avLst/>
          </a:prstGeom>
          <a:solidFill>
            <a:srgbClr val="C8F9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47" name="Google Shape;147;p21"/>
          <p:cNvPicPr preferRelativeResize="0"/>
          <p:nvPr/>
        </p:nvPicPr>
        <p:blipFill>
          <a:blip r:embed="rId3">
            <a:alphaModFix/>
          </a:blip>
          <a:stretch>
            <a:fillRect/>
          </a:stretch>
        </p:blipFill>
        <p:spPr>
          <a:xfrm>
            <a:off x="925" y="4815125"/>
            <a:ext cx="9142149" cy="32837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